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7" r:id="rId3"/>
    <p:sldId id="278" r:id="rId4"/>
    <p:sldId id="279"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80" r:id="rId24"/>
    <p:sldId id="281" r:id="rId25"/>
    <p:sldId id="282" r:id="rId26"/>
    <p:sldId id="283" r:id="rId27"/>
    <p:sldId id="284" r:id="rId28"/>
    <p:sldId id="287" r:id="rId29"/>
    <p:sldId id="288" r:id="rId30"/>
    <p:sldId id="285" r:id="rId31"/>
    <p:sldId id="286" r:id="rId32"/>
    <p:sldId id="289" r:id="rId33"/>
    <p:sldId id="293" r:id="rId34"/>
    <p:sldId id="290" r:id="rId35"/>
    <p:sldId id="291" r:id="rId36"/>
    <p:sldId id="292"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6" r:id="rId57"/>
    <p:sldId id="313" r:id="rId58"/>
    <p:sldId id="314" r:id="rId59"/>
    <p:sldId id="315" r:id="rId60"/>
    <p:sldId id="317" r:id="rId61"/>
    <p:sldId id="318" r:id="rId62"/>
    <p:sldId id="319" r:id="rId63"/>
    <p:sldId id="320" r:id="rId64"/>
    <p:sldId id="321" r:id="rId65"/>
    <p:sldId id="322" r:id="rId66"/>
    <p:sldId id="323" r:id="rId67"/>
    <p:sldId id="324"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31FF21-015C-40EA-8EDB-273F2603F093}" v="15" dt="2024-06-10T13:57:27.0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53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rendra Kc" userId="880eb05b-cc72-4250-920b-6630e35cf82c" providerId="ADAL" clId="{2C31FF21-015C-40EA-8EDB-273F2603F093}"/>
    <pc:docChg chg="undo custSel addSld delSld modSld">
      <pc:chgData name="Surendra Kc" userId="880eb05b-cc72-4250-920b-6630e35cf82c" providerId="ADAL" clId="{2C31FF21-015C-40EA-8EDB-273F2603F093}" dt="2024-06-10T13:59:55.720" v="481" actId="20577"/>
      <pc:docMkLst>
        <pc:docMk/>
      </pc:docMkLst>
      <pc:sldChg chg="del">
        <pc:chgData name="Surendra Kc" userId="880eb05b-cc72-4250-920b-6630e35cf82c" providerId="ADAL" clId="{2C31FF21-015C-40EA-8EDB-273F2603F093}" dt="2024-06-10T09:23:34.423" v="84" actId="47"/>
        <pc:sldMkLst>
          <pc:docMk/>
          <pc:sldMk cId="1353438575" sldId="256"/>
        </pc:sldMkLst>
      </pc:sldChg>
      <pc:sldChg chg="modSp mod">
        <pc:chgData name="Surendra Kc" userId="880eb05b-cc72-4250-920b-6630e35cf82c" providerId="ADAL" clId="{2C31FF21-015C-40EA-8EDB-273F2603F093}" dt="2024-06-10T06:06:50.913" v="2" actId="27636"/>
        <pc:sldMkLst>
          <pc:docMk/>
          <pc:sldMk cId="588405341" sldId="257"/>
        </pc:sldMkLst>
        <pc:spChg chg="mod">
          <ac:chgData name="Surendra Kc" userId="880eb05b-cc72-4250-920b-6630e35cf82c" providerId="ADAL" clId="{2C31FF21-015C-40EA-8EDB-273F2603F093}" dt="2024-06-10T06:06:50.913" v="2" actId="27636"/>
          <ac:spMkLst>
            <pc:docMk/>
            <pc:sldMk cId="588405341" sldId="257"/>
            <ac:spMk id="3" creationId="{D3A2606E-ADB6-A545-11DC-B4ADDEE8ED19}"/>
          </ac:spMkLst>
        </pc:spChg>
      </pc:sldChg>
      <pc:sldChg chg="modSp new mod">
        <pc:chgData name="Surendra Kc" userId="880eb05b-cc72-4250-920b-6630e35cf82c" providerId="ADAL" clId="{2C31FF21-015C-40EA-8EDB-273F2603F093}" dt="2024-06-10T06:07:31.025" v="20"/>
        <pc:sldMkLst>
          <pc:docMk/>
          <pc:sldMk cId="880089770" sldId="258"/>
        </pc:sldMkLst>
        <pc:spChg chg="mod">
          <ac:chgData name="Surendra Kc" userId="880eb05b-cc72-4250-920b-6630e35cf82c" providerId="ADAL" clId="{2C31FF21-015C-40EA-8EDB-273F2603F093}" dt="2024-06-10T06:07:29.544" v="19" actId="20577"/>
          <ac:spMkLst>
            <pc:docMk/>
            <pc:sldMk cId="880089770" sldId="258"/>
            <ac:spMk id="2" creationId="{0912954A-403D-131F-EE8B-3B39F0293796}"/>
          </ac:spMkLst>
        </pc:spChg>
        <pc:spChg chg="mod">
          <ac:chgData name="Surendra Kc" userId="880eb05b-cc72-4250-920b-6630e35cf82c" providerId="ADAL" clId="{2C31FF21-015C-40EA-8EDB-273F2603F093}" dt="2024-06-10T06:07:31.025" v="20"/>
          <ac:spMkLst>
            <pc:docMk/>
            <pc:sldMk cId="880089770" sldId="258"/>
            <ac:spMk id="3" creationId="{DD375DC7-1B3D-1D07-C156-15334F0D70AA}"/>
          </ac:spMkLst>
        </pc:spChg>
      </pc:sldChg>
      <pc:sldChg chg="addSp delSp modSp new mod setBg">
        <pc:chgData name="Surendra Kc" userId="880eb05b-cc72-4250-920b-6630e35cf82c" providerId="ADAL" clId="{2C31FF21-015C-40EA-8EDB-273F2603F093}" dt="2024-06-10T06:09:26.248" v="25" actId="26606"/>
        <pc:sldMkLst>
          <pc:docMk/>
          <pc:sldMk cId="3613283847" sldId="259"/>
        </pc:sldMkLst>
        <pc:spChg chg="add del">
          <ac:chgData name="Surendra Kc" userId="880eb05b-cc72-4250-920b-6630e35cf82c" providerId="ADAL" clId="{2C31FF21-015C-40EA-8EDB-273F2603F093}" dt="2024-06-10T06:09:26.248" v="25" actId="26606"/>
          <ac:spMkLst>
            <pc:docMk/>
            <pc:sldMk cId="3613283847" sldId="259"/>
            <ac:spMk id="2" creationId="{CEB1D472-3104-5FD8-911B-AA3919F636FF}"/>
          </ac:spMkLst>
        </pc:spChg>
        <pc:spChg chg="add del">
          <ac:chgData name="Surendra Kc" userId="880eb05b-cc72-4250-920b-6630e35cf82c" providerId="ADAL" clId="{2C31FF21-015C-40EA-8EDB-273F2603F093}" dt="2024-06-10T06:09:26.248" v="25" actId="26606"/>
          <ac:spMkLst>
            <pc:docMk/>
            <pc:sldMk cId="3613283847" sldId="259"/>
            <ac:spMk id="3" creationId="{449BC6D6-A804-81C9-BD79-B9D630FCD8E7}"/>
          </ac:spMkLst>
        </pc:spChg>
        <pc:spChg chg="add">
          <ac:chgData name="Surendra Kc" userId="880eb05b-cc72-4250-920b-6630e35cf82c" providerId="ADAL" clId="{2C31FF21-015C-40EA-8EDB-273F2603F093}" dt="2024-06-10T06:09:26.248" v="25" actId="26606"/>
          <ac:spMkLst>
            <pc:docMk/>
            <pc:sldMk cId="3613283847" sldId="259"/>
            <ac:spMk id="10" creationId="{E722B2DD-E14D-4972-9D98-5D6E61B1B2D2}"/>
          </ac:spMkLst>
        </pc:spChg>
        <pc:spChg chg="add">
          <ac:chgData name="Surendra Kc" userId="880eb05b-cc72-4250-920b-6630e35cf82c" providerId="ADAL" clId="{2C31FF21-015C-40EA-8EDB-273F2603F093}" dt="2024-06-10T06:09:26.248" v="25" actId="26606"/>
          <ac:spMkLst>
            <pc:docMk/>
            <pc:sldMk cId="3613283847" sldId="259"/>
            <ac:spMk id="12" creationId="{0CFB124C-4B0C-4A81-8633-17257B151642}"/>
          </ac:spMkLst>
        </pc:spChg>
        <pc:picChg chg="add mod">
          <ac:chgData name="Surendra Kc" userId="880eb05b-cc72-4250-920b-6630e35cf82c" providerId="ADAL" clId="{2C31FF21-015C-40EA-8EDB-273F2603F093}" dt="2024-06-10T06:09:26.248" v="25" actId="26606"/>
          <ac:picMkLst>
            <pc:docMk/>
            <pc:sldMk cId="3613283847" sldId="259"/>
            <ac:picMk id="5" creationId="{885D6E0E-EE00-C4AF-0427-2004D5496B58}"/>
          </ac:picMkLst>
        </pc:picChg>
      </pc:sldChg>
      <pc:sldChg chg="addSp delSp modSp new mod">
        <pc:chgData name="Surendra Kc" userId="880eb05b-cc72-4250-920b-6630e35cf82c" providerId="ADAL" clId="{2C31FF21-015C-40EA-8EDB-273F2603F093}" dt="2024-06-10T09:23:01.965" v="60" actId="20577"/>
        <pc:sldMkLst>
          <pc:docMk/>
          <pc:sldMk cId="3380617997" sldId="260"/>
        </pc:sldMkLst>
        <pc:spChg chg="mod">
          <ac:chgData name="Surendra Kc" userId="880eb05b-cc72-4250-920b-6630e35cf82c" providerId="ADAL" clId="{2C31FF21-015C-40EA-8EDB-273F2603F093}" dt="2024-06-10T09:23:01.965" v="60" actId="20577"/>
          <ac:spMkLst>
            <pc:docMk/>
            <pc:sldMk cId="3380617997" sldId="260"/>
            <ac:spMk id="2" creationId="{75F88D08-CE4C-EA4C-B0C2-D1188D2F235F}"/>
          </ac:spMkLst>
        </pc:spChg>
        <pc:spChg chg="add del mod">
          <ac:chgData name="Surendra Kc" userId="880eb05b-cc72-4250-920b-6630e35cf82c" providerId="ADAL" clId="{2C31FF21-015C-40EA-8EDB-273F2603F093}" dt="2024-06-10T09:11:00.455" v="33" actId="27636"/>
          <ac:spMkLst>
            <pc:docMk/>
            <pc:sldMk cId="3380617997" sldId="260"/>
            <ac:spMk id="3" creationId="{496330DA-28BE-4A04-4C25-173BFD960501}"/>
          </ac:spMkLst>
        </pc:spChg>
        <pc:spChg chg="add mod">
          <ac:chgData name="Surendra Kc" userId="880eb05b-cc72-4250-920b-6630e35cf82c" providerId="ADAL" clId="{2C31FF21-015C-40EA-8EDB-273F2603F093}" dt="2024-06-10T09:10:48.970" v="28"/>
          <ac:spMkLst>
            <pc:docMk/>
            <pc:sldMk cId="3380617997" sldId="260"/>
            <ac:spMk id="4" creationId="{2744B752-52CD-90CD-C7FD-EE4457AA035F}"/>
          </ac:spMkLst>
        </pc:spChg>
      </pc:sldChg>
      <pc:sldChg chg="modSp new mod">
        <pc:chgData name="Surendra Kc" userId="880eb05b-cc72-4250-920b-6630e35cf82c" providerId="ADAL" clId="{2C31FF21-015C-40EA-8EDB-273F2603F093}" dt="2024-06-10T09:23:07.026" v="83" actId="20577"/>
        <pc:sldMkLst>
          <pc:docMk/>
          <pc:sldMk cId="1255006639" sldId="261"/>
        </pc:sldMkLst>
        <pc:spChg chg="mod">
          <ac:chgData name="Surendra Kc" userId="880eb05b-cc72-4250-920b-6630e35cf82c" providerId="ADAL" clId="{2C31FF21-015C-40EA-8EDB-273F2603F093}" dt="2024-06-10T09:23:07.026" v="83" actId="20577"/>
          <ac:spMkLst>
            <pc:docMk/>
            <pc:sldMk cId="1255006639" sldId="261"/>
            <ac:spMk id="2" creationId="{73499A7E-2610-8B4A-E497-491269762004}"/>
          </ac:spMkLst>
        </pc:spChg>
        <pc:spChg chg="mod">
          <ac:chgData name="Surendra Kc" userId="880eb05b-cc72-4250-920b-6630e35cf82c" providerId="ADAL" clId="{2C31FF21-015C-40EA-8EDB-273F2603F093}" dt="2024-06-10T09:11:05.486" v="37" actId="27636"/>
          <ac:spMkLst>
            <pc:docMk/>
            <pc:sldMk cId="1255006639" sldId="261"/>
            <ac:spMk id="3" creationId="{7D95223F-B720-6E54-EB12-17750355A53E}"/>
          </ac:spMkLst>
        </pc:spChg>
      </pc:sldChg>
      <pc:sldChg chg="addSp delSp modSp new mod">
        <pc:chgData name="Surendra Kc" userId="880eb05b-cc72-4250-920b-6630e35cf82c" providerId="ADAL" clId="{2C31FF21-015C-40EA-8EDB-273F2603F093}" dt="2024-06-10T09:25:21.481" v="117" actId="27636"/>
        <pc:sldMkLst>
          <pc:docMk/>
          <pc:sldMk cId="4149772025" sldId="262"/>
        </pc:sldMkLst>
        <pc:spChg chg="mod">
          <ac:chgData name="Surendra Kc" userId="880eb05b-cc72-4250-920b-6630e35cf82c" providerId="ADAL" clId="{2C31FF21-015C-40EA-8EDB-273F2603F093}" dt="2024-06-10T09:25:18.463" v="113" actId="20577"/>
          <ac:spMkLst>
            <pc:docMk/>
            <pc:sldMk cId="4149772025" sldId="262"/>
            <ac:spMk id="2" creationId="{9F32E861-6E9E-FDED-D652-AEA3E7955DF0}"/>
          </ac:spMkLst>
        </pc:spChg>
        <pc:spChg chg="add del mod">
          <ac:chgData name="Surendra Kc" userId="880eb05b-cc72-4250-920b-6630e35cf82c" providerId="ADAL" clId="{2C31FF21-015C-40EA-8EDB-273F2603F093}" dt="2024-06-10T09:25:21.481" v="117" actId="27636"/>
          <ac:spMkLst>
            <pc:docMk/>
            <pc:sldMk cId="4149772025" sldId="262"/>
            <ac:spMk id="3" creationId="{3AFDA8BF-B558-2142-3EE1-013506D8511C}"/>
          </ac:spMkLst>
        </pc:spChg>
        <pc:spChg chg="add mod">
          <ac:chgData name="Surendra Kc" userId="880eb05b-cc72-4250-920b-6630e35cf82c" providerId="ADAL" clId="{2C31FF21-015C-40EA-8EDB-273F2603F093}" dt="2024-06-10T09:24:06.306" v="98"/>
          <ac:spMkLst>
            <pc:docMk/>
            <pc:sldMk cId="4149772025" sldId="262"/>
            <ac:spMk id="4" creationId="{23824DB5-256E-8198-2D8A-4E96C8EBAE4D}"/>
          </ac:spMkLst>
        </pc:spChg>
      </pc:sldChg>
      <pc:sldChg chg="modSp new mod">
        <pc:chgData name="Surendra Kc" userId="880eb05b-cc72-4250-920b-6630e35cf82c" providerId="ADAL" clId="{2C31FF21-015C-40EA-8EDB-273F2603F093}" dt="2024-06-10T09:26:29.216" v="143" actId="27636"/>
        <pc:sldMkLst>
          <pc:docMk/>
          <pc:sldMk cId="2356455406" sldId="263"/>
        </pc:sldMkLst>
        <pc:spChg chg="mod">
          <ac:chgData name="Surendra Kc" userId="880eb05b-cc72-4250-920b-6630e35cf82c" providerId="ADAL" clId="{2C31FF21-015C-40EA-8EDB-273F2603F093}" dt="2024-06-10T09:25:47.427" v="139" actId="20577"/>
          <ac:spMkLst>
            <pc:docMk/>
            <pc:sldMk cId="2356455406" sldId="263"/>
            <ac:spMk id="2" creationId="{8A898CE0-E290-6B59-C7BA-86C3B867F51F}"/>
          </ac:spMkLst>
        </pc:spChg>
        <pc:spChg chg="mod">
          <ac:chgData name="Surendra Kc" userId="880eb05b-cc72-4250-920b-6630e35cf82c" providerId="ADAL" clId="{2C31FF21-015C-40EA-8EDB-273F2603F093}" dt="2024-06-10T09:26:29.216" v="143" actId="27636"/>
          <ac:spMkLst>
            <pc:docMk/>
            <pc:sldMk cId="2356455406" sldId="263"/>
            <ac:spMk id="3" creationId="{2A7E13BA-06C6-73AF-E323-188DC2BF7219}"/>
          </ac:spMkLst>
        </pc:spChg>
      </pc:sldChg>
      <pc:sldChg chg="modSp new mod">
        <pc:chgData name="Surendra Kc" userId="880eb05b-cc72-4250-920b-6630e35cf82c" providerId="ADAL" clId="{2C31FF21-015C-40EA-8EDB-273F2603F093}" dt="2024-06-10T09:26:41.609" v="173" actId="27636"/>
        <pc:sldMkLst>
          <pc:docMk/>
          <pc:sldMk cId="2147075068" sldId="264"/>
        </pc:sldMkLst>
        <pc:spChg chg="mod">
          <ac:chgData name="Surendra Kc" userId="880eb05b-cc72-4250-920b-6630e35cf82c" providerId="ADAL" clId="{2C31FF21-015C-40EA-8EDB-273F2603F093}" dt="2024-06-10T09:26:39.905" v="171" actId="20577"/>
          <ac:spMkLst>
            <pc:docMk/>
            <pc:sldMk cId="2147075068" sldId="264"/>
            <ac:spMk id="2" creationId="{D33AE8FC-B952-8516-3D85-DAE963C857FA}"/>
          </ac:spMkLst>
        </pc:spChg>
        <pc:spChg chg="mod">
          <ac:chgData name="Surendra Kc" userId="880eb05b-cc72-4250-920b-6630e35cf82c" providerId="ADAL" clId="{2C31FF21-015C-40EA-8EDB-273F2603F093}" dt="2024-06-10T09:26:41.609" v="173" actId="27636"/>
          <ac:spMkLst>
            <pc:docMk/>
            <pc:sldMk cId="2147075068" sldId="264"/>
            <ac:spMk id="3" creationId="{4C40CAAD-3F0A-C11E-AE49-878734B49C05}"/>
          </ac:spMkLst>
        </pc:spChg>
      </pc:sldChg>
      <pc:sldChg chg="modSp new mod">
        <pc:chgData name="Surendra Kc" userId="880eb05b-cc72-4250-920b-6630e35cf82c" providerId="ADAL" clId="{2C31FF21-015C-40EA-8EDB-273F2603F093}" dt="2024-06-10T09:28:33.216" v="217" actId="27636"/>
        <pc:sldMkLst>
          <pc:docMk/>
          <pc:sldMk cId="1907826511" sldId="265"/>
        </pc:sldMkLst>
        <pc:spChg chg="mod">
          <ac:chgData name="Surendra Kc" userId="880eb05b-cc72-4250-920b-6630e35cf82c" providerId="ADAL" clId="{2C31FF21-015C-40EA-8EDB-273F2603F093}" dt="2024-06-10T09:27:19.187" v="200" actId="20577"/>
          <ac:spMkLst>
            <pc:docMk/>
            <pc:sldMk cId="1907826511" sldId="265"/>
            <ac:spMk id="2" creationId="{E57E6B02-5BAB-C8CC-165B-BE31A4ADB391}"/>
          </ac:spMkLst>
        </pc:spChg>
        <pc:spChg chg="mod">
          <ac:chgData name="Surendra Kc" userId="880eb05b-cc72-4250-920b-6630e35cf82c" providerId="ADAL" clId="{2C31FF21-015C-40EA-8EDB-273F2603F093}" dt="2024-06-10T09:28:33.216" v="217" actId="27636"/>
          <ac:spMkLst>
            <pc:docMk/>
            <pc:sldMk cId="1907826511" sldId="265"/>
            <ac:spMk id="3" creationId="{10457041-A2AE-A4A9-8B6E-120A5AE08588}"/>
          </ac:spMkLst>
        </pc:spChg>
      </pc:sldChg>
      <pc:sldChg chg="modSp add mod">
        <pc:chgData name="Surendra Kc" userId="880eb05b-cc72-4250-920b-6630e35cf82c" providerId="ADAL" clId="{2C31FF21-015C-40EA-8EDB-273F2603F093}" dt="2024-06-10T09:29:24.320" v="235" actId="27636"/>
        <pc:sldMkLst>
          <pc:docMk/>
          <pc:sldMk cId="3207116396" sldId="266"/>
        </pc:sldMkLst>
        <pc:spChg chg="mod">
          <ac:chgData name="Surendra Kc" userId="880eb05b-cc72-4250-920b-6630e35cf82c" providerId="ADAL" clId="{2C31FF21-015C-40EA-8EDB-273F2603F093}" dt="2024-06-10T09:29:24.320" v="235" actId="27636"/>
          <ac:spMkLst>
            <pc:docMk/>
            <pc:sldMk cId="3207116396" sldId="266"/>
            <ac:spMk id="3" creationId="{10457041-A2AE-A4A9-8B6E-120A5AE08588}"/>
          </ac:spMkLst>
        </pc:spChg>
      </pc:sldChg>
      <pc:sldChg chg="modSp new mod">
        <pc:chgData name="Surendra Kc" userId="880eb05b-cc72-4250-920b-6630e35cf82c" providerId="ADAL" clId="{2C31FF21-015C-40EA-8EDB-273F2603F093}" dt="2024-06-10T09:30:34.111" v="259" actId="15"/>
        <pc:sldMkLst>
          <pc:docMk/>
          <pc:sldMk cId="452578084" sldId="267"/>
        </pc:sldMkLst>
        <pc:spChg chg="mod">
          <ac:chgData name="Surendra Kc" userId="880eb05b-cc72-4250-920b-6630e35cf82c" providerId="ADAL" clId="{2C31FF21-015C-40EA-8EDB-273F2603F093}" dt="2024-06-10T09:29:59.844" v="240"/>
          <ac:spMkLst>
            <pc:docMk/>
            <pc:sldMk cId="452578084" sldId="267"/>
            <ac:spMk id="2" creationId="{A9E76495-FA94-6AD2-374F-0ED1DF129DCB}"/>
          </ac:spMkLst>
        </pc:spChg>
        <pc:spChg chg="mod">
          <ac:chgData name="Surendra Kc" userId="880eb05b-cc72-4250-920b-6630e35cf82c" providerId="ADAL" clId="{2C31FF21-015C-40EA-8EDB-273F2603F093}" dt="2024-06-10T09:30:34.111" v="259" actId="15"/>
          <ac:spMkLst>
            <pc:docMk/>
            <pc:sldMk cId="452578084" sldId="267"/>
            <ac:spMk id="3" creationId="{34B1C1C1-C1E1-244D-A2F6-75A0F4CB92B5}"/>
          </ac:spMkLst>
        </pc:spChg>
      </pc:sldChg>
      <pc:sldChg chg="modSp add mod">
        <pc:chgData name="Surendra Kc" userId="880eb05b-cc72-4250-920b-6630e35cf82c" providerId="ADAL" clId="{2C31FF21-015C-40EA-8EDB-273F2603F093}" dt="2024-06-10T09:31:08.579" v="283" actId="15"/>
        <pc:sldMkLst>
          <pc:docMk/>
          <pc:sldMk cId="2710983197" sldId="268"/>
        </pc:sldMkLst>
        <pc:spChg chg="mod">
          <ac:chgData name="Surendra Kc" userId="880eb05b-cc72-4250-920b-6630e35cf82c" providerId="ADAL" clId="{2C31FF21-015C-40EA-8EDB-273F2603F093}" dt="2024-06-10T09:31:08.579" v="283" actId="15"/>
          <ac:spMkLst>
            <pc:docMk/>
            <pc:sldMk cId="2710983197" sldId="268"/>
            <ac:spMk id="3" creationId="{34B1C1C1-C1E1-244D-A2F6-75A0F4CB92B5}"/>
          </ac:spMkLst>
        </pc:spChg>
      </pc:sldChg>
      <pc:sldChg chg="modSp new mod">
        <pc:chgData name="Surendra Kc" userId="880eb05b-cc72-4250-920b-6630e35cf82c" providerId="ADAL" clId="{2C31FF21-015C-40EA-8EDB-273F2603F093}" dt="2024-06-10T09:32:47.498" v="348" actId="5793"/>
        <pc:sldMkLst>
          <pc:docMk/>
          <pc:sldMk cId="3799017514" sldId="269"/>
        </pc:sldMkLst>
        <pc:spChg chg="mod">
          <ac:chgData name="Surendra Kc" userId="880eb05b-cc72-4250-920b-6630e35cf82c" providerId="ADAL" clId="{2C31FF21-015C-40EA-8EDB-273F2603F093}" dt="2024-06-10T09:32:14.950" v="330" actId="20577"/>
          <ac:spMkLst>
            <pc:docMk/>
            <pc:sldMk cId="3799017514" sldId="269"/>
            <ac:spMk id="2" creationId="{7758177E-F09A-27B7-DB43-C0C783E22014}"/>
          </ac:spMkLst>
        </pc:spChg>
        <pc:spChg chg="mod">
          <ac:chgData name="Surendra Kc" userId="880eb05b-cc72-4250-920b-6630e35cf82c" providerId="ADAL" clId="{2C31FF21-015C-40EA-8EDB-273F2603F093}" dt="2024-06-10T09:32:47.498" v="348" actId="5793"/>
          <ac:spMkLst>
            <pc:docMk/>
            <pc:sldMk cId="3799017514" sldId="269"/>
            <ac:spMk id="3" creationId="{51D09200-8C3F-7828-DBA5-86ABBA62CA38}"/>
          </ac:spMkLst>
        </pc:spChg>
      </pc:sldChg>
      <pc:sldChg chg="modSp add mod">
        <pc:chgData name="Surendra Kc" userId="880eb05b-cc72-4250-920b-6630e35cf82c" providerId="ADAL" clId="{2C31FF21-015C-40EA-8EDB-273F2603F093}" dt="2024-06-10T09:33:16.583" v="370" actId="27636"/>
        <pc:sldMkLst>
          <pc:docMk/>
          <pc:sldMk cId="3630662142" sldId="270"/>
        </pc:sldMkLst>
        <pc:spChg chg="mod">
          <ac:chgData name="Surendra Kc" userId="880eb05b-cc72-4250-920b-6630e35cf82c" providerId="ADAL" clId="{2C31FF21-015C-40EA-8EDB-273F2603F093}" dt="2024-06-10T09:33:16.583" v="370" actId="27636"/>
          <ac:spMkLst>
            <pc:docMk/>
            <pc:sldMk cId="3630662142" sldId="270"/>
            <ac:spMk id="3" creationId="{51D09200-8C3F-7828-DBA5-86ABBA62CA38}"/>
          </ac:spMkLst>
        </pc:spChg>
      </pc:sldChg>
      <pc:sldChg chg="modSp add mod">
        <pc:chgData name="Surendra Kc" userId="880eb05b-cc72-4250-920b-6630e35cf82c" providerId="ADAL" clId="{2C31FF21-015C-40EA-8EDB-273F2603F093}" dt="2024-06-10T09:33:38.010" v="386" actId="15"/>
        <pc:sldMkLst>
          <pc:docMk/>
          <pc:sldMk cId="939118235" sldId="271"/>
        </pc:sldMkLst>
        <pc:spChg chg="mod">
          <ac:chgData name="Surendra Kc" userId="880eb05b-cc72-4250-920b-6630e35cf82c" providerId="ADAL" clId="{2C31FF21-015C-40EA-8EDB-273F2603F093}" dt="2024-06-10T09:33:38.010" v="386" actId="15"/>
          <ac:spMkLst>
            <pc:docMk/>
            <pc:sldMk cId="939118235" sldId="271"/>
            <ac:spMk id="3" creationId="{51D09200-8C3F-7828-DBA5-86ABBA62CA38}"/>
          </ac:spMkLst>
        </pc:spChg>
      </pc:sldChg>
      <pc:sldChg chg="modSp add mod">
        <pc:chgData name="Surendra Kc" userId="880eb05b-cc72-4250-920b-6630e35cf82c" providerId="ADAL" clId="{2C31FF21-015C-40EA-8EDB-273F2603F093}" dt="2024-06-10T09:33:58.716" v="402" actId="15"/>
        <pc:sldMkLst>
          <pc:docMk/>
          <pc:sldMk cId="3353840450" sldId="272"/>
        </pc:sldMkLst>
        <pc:spChg chg="mod">
          <ac:chgData name="Surendra Kc" userId="880eb05b-cc72-4250-920b-6630e35cf82c" providerId="ADAL" clId="{2C31FF21-015C-40EA-8EDB-273F2603F093}" dt="2024-06-10T09:33:58.716" v="402" actId="15"/>
          <ac:spMkLst>
            <pc:docMk/>
            <pc:sldMk cId="3353840450" sldId="272"/>
            <ac:spMk id="3" creationId="{51D09200-8C3F-7828-DBA5-86ABBA62CA38}"/>
          </ac:spMkLst>
        </pc:spChg>
      </pc:sldChg>
      <pc:sldChg chg="modSp add mod">
        <pc:chgData name="Surendra Kc" userId="880eb05b-cc72-4250-920b-6630e35cf82c" providerId="ADAL" clId="{2C31FF21-015C-40EA-8EDB-273F2603F093}" dt="2024-06-10T09:34:19.449" v="418" actId="15"/>
        <pc:sldMkLst>
          <pc:docMk/>
          <pc:sldMk cId="1131595272" sldId="273"/>
        </pc:sldMkLst>
        <pc:spChg chg="mod">
          <ac:chgData name="Surendra Kc" userId="880eb05b-cc72-4250-920b-6630e35cf82c" providerId="ADAL" clId="{2C31FF21-015C-40EA-8EDB-273F2603F093}" dt="2024-06-10T09:34:19.449" v="418" actId="15"/>
          <ac:spMkLst>
            <pc:docMk/>
            <pc:sldMk cId="1131595272" sldId="273"/>
            <ac:spMk id="3" creationId="{51D09200-8C3F-7828-DBA5-86ABBA62CA38}"/>
          </ac:spMkLst>
        </pc:spChg>
      </pc:sldChg>
      <pc:sldChg chg="addSp delSp modSp new mod">
        <pc:chgData name="Surendra Kc" userId="880eb05b-cc72-4250-920b-6630e35cf82c" providerId="ADAL" clId="{2C31FF21-015C-40EA-8EDB-273F2603F093}" dt="2024-06-10T13:57:10.122" v="442" actId="6549"/>
        <pc:sldMkLst>
          <pc:docMk/>
          <pc:sldMk cId="3202367967" sldId="274"/>
        </pc:sldMkLst>
        <pc:spChg chg="mod">
          <ac:chgData name="Surendra Kc" userId="880eb05b-cc72-4250-920b-6630e35cf82c" providerId="ADAL" clId="{2C31FF21-015C-40EA-8EDB-273F2603F093}" dt="2024-06-10T13:56:50.744" v="436" actId="20577"/>
          <ac:spMkLst>
            <pc:docMk/>
            <pc:sldMk cId="3202367967" sldId="274"/>
            <ac:spMk id="2" creationId="{F001A935-EF62-F4F5-7756-3D003D0C1E2B}"/>
          </ac:spMkLst>
        </pc:spChg>
        <pc:spChg chg="add del mod">
          <ac:chgData name="Surendra Kc" userId="880eb05b-cc72-4250-920b-6630e35cf82c" providerId="ADAL" clId="{2C31FF21-015C-40EA-8EDB-273F2603F093}" dt="2024-06-10T13:57:10.122" v="442" actId="6549"/>
          <ac:spMkLst>
            <pc:docMk/>
            <pc:sldMk cId="3202367967" sldId="274"/>
            <ac:spMk id="3" creationId="{C00E3071-472D-7104-0099-7ACA0CFA0C72}"/>
          </ac:spMkLst>
        </pc:spChg>
        <pc:spChg chg="add mod">
          <ac:chgData name="Surendra Kc" userId="880eb05b-cc72-4250-920b-6630e35cf82c" providerId="ADAL" clId="{2C31FF21-015C-40EA-8EDB-273F2603F093}" dt="2024-06-10T13:57:01.517" v="439"/>
          <ac:spMkLst>
            <pc:docMk/>
            <pc:sldMk cId="3202367967" sldId="274"/>
            <ac:spMk id="4" creationId="{448B165F-FE02-7868-56F2-62CB00FA3BE7}"/>
          </ac:spMkLst>
        </pc:spChg>
      </pc:sldChg>
      <pc:sldChg chg="addSp modSp add mod">
        <pc:chgData name="Surendra Kc" userId="880eb05b-cc72-4250-920b-6630e35cf82c" providerId="ADAL" clId="{2C31FF21-015C-40EA-8EDB-273F2603F093}" dt="2024-06-10T13:57:45.984" v="450" actId="27636"/>
        <pc:sldMkLst>
          <pc:docMk/>
          <pc:sldMk cId="751769643" sldId="275"/>
        </pc:sldMkLst>
        <pc:spChg chg="mod">
          <ac:chgData name="Surendra Kc" userId="880eb05b-cc72-4250-920b-6630e35cf82c" providerId="ADAL" clId="{2C31FF21-015C-40EA-8EDB-273F2603F093}" dt="2024-06-10T13:57:45.984" v="450" actId="27636"/>
          <ac:spMkLst>
            <pc:docMk/>
            <pc:sldMk cId="751769643" sldId="275"/>
            <ac:spMk id="3" creationId="{C00E3071-472D-7104-0099-7ACA0CFA0C72}"/>
          </ac:spMkLst>
        </pc:spChg>
        <pc:spChg chg="add">
          <ac:chgData name="Surendra Kc" userId="880eb05b-cc72-4250-920b-6630e35cf82c" providerId="ADAL" clId="{2C31FF21-015C-40EA-8EDB-273F2603F093}" dt="2024-06-10T13:57:25.906" v="444"/>
          <ac:spMkLst>
            <pc:docMk/>
            <pc:sldMk cId="751769643" sldId="275"/>
            <ac:spMk id="4" creationId="{97234961-83DB-293B-E369-0472F404384B}"/>
          </ac:spMkLst>
        </pc:spChg>
      </pc:sldChg>
      <pc:sldChg chg="modSp new mod">
        <pc:chgData name="Surendra Kc" userId="880eb05b-cc72-4250-920b-6630e35cf82c" providerId="ADAL" clId="{2C31FF21-015C-40EA-8EDB-273F2603F093}" dt="2024-06-10T13:59:55.720" v="481" actId="20577"/>
        <pc:sldMkLst>
          <pc:docMk/>
          <pc:sldMk cId="2334199515" sldId="276"/>
        </pc:sldMkLst>
        <pc:spChg chg="mod">
          <ac:chgData name="Surendra Kc" userId="880eb05b-cc72-4250-920b-6630e35cf82c" providerId="ADAL" clId="{2C31FF21-015C-40EA-8EDB-273F2603F093}" dt="2024-06-10T13:59:07.132" v="477" actId="20577"/>
          <ac:spMkLst>
            <pc:docMk/>
            <pc:sldMk cId="2334199515" sldId="276"/>
            <ac:spMk id="2" creationId="{2ED82D86-D38D-DF98-B447-BBD8578AE54E}"/>
          </ac:spMkLst>
        </pc:spChg>
        <pc:spChg chg="mod">
          <ac:chgData name="Surendra Kc" userId="880eb05b-cc72-4250-920b-6630e35cf82c" providerId="ADAL" clId="{2C31FF21-015C-40EA-8EDB-273F2603F093}" dt="2024-06-10T13:59:55.720" v="481" actId="20577"/>
          <ac:spMkLst>
            <pc:docMk/>
            <pc:sldMk cId="2334199515" sldId="276"/>
            <ac:spMk id="3" creationId="{9AFB5B30-5067-5AD4-4A60-C8B128F20689}"/>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A506A-639B-C037-13C3-8A5E081FE4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658745-1C5C-1096-BC97-9F0B6A565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1A26D65-D357-B1CF-6CA7-139B19A4CC52}"/>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62135198-85EE-A4A5-E213-4CDFCCED31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53B440-EA70-71B6-7D89-1F6CDD763045}"/>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3994938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7E34F-4355-BDEB-3E1E-DD79613181E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56E3EC-34A1-8C50-4689-54B402E26C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BCC972-620C-59AD-FF2D-8751A6ED6A9C}"/>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83C20155-1235-9A2A-FE9D-B3C608F093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A84D0-BA38-A137-1001-0A556ACA239A}"/>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2852987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B2531B-0643-926C-BF4E-ED54C956AD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A41043D-8B8E-BD40-B82C-DFC0749089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6554C1-3440-128B-6947-F19247679DD0}"/>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D833186A-57B6-4CBE-5A2D-1312858868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3AC0C8-8ADF-DF04-C51B-EB44276EC97D}"/>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1701527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1AEE0-7F14-15AE-BC6A-DBDEA3F35A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FA00EC-C296-4D6B-9B69-C3536CF30F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85EE3F-3745-83D6-9B0A-D652B303BB79}"/>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FB0A9E31-4721-C650-2D57-73F9DAC09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02CEB6-6318-5586-C2A7-F2821D1810E2}"/>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456539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4F321-4204-2B65-1DA1-5D0BF56278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B865D5-5FAD-A5EA-D242-E22B6160696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E60190-C11B-03A7-1EDF-69FC5ABAA401}"/>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4AA5F486-E80D-B9DB-1C96-EF00B314FA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DD0CA6-AAAB-7813-3BC1-C9CE0C799A23}"/>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3011129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1347C-FF97-A427-CF28-3CD965FC75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17588B-25CE-7AB8-2675-A61232666C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BAC1E5-71F1-A8A1-640E-EA79DDCBEC4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27B4BF4-9783-49FD-A2F7-91DD7E3844AD}"/>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6" name="Footer Placeholder 5">
            <a:extLst>
              <a:ext uri="{FF2B5EF4-FFF2-40B4-BE49-F238E27FC236}">
                <a16:creationId xmlns:a16="http://schemas.microsoft.com/office/drawing/2014/main" id="{FD334011-A0F2-DA38-4579-9DDDBE837C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3C0CD1-E88E-EBC7-3366-6A79D9B5EA4D}"/>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22764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2945-8A75-6211-B360-A4AFFB985E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AE2511-872B-638C-3B8E-671C5ABCE4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40F92-6261-7D37-F3A7-BC518F8E8A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AAED1E0-3B8D-0F66-6BFF-4D25CBF3BB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DE3DBC-FD78-5291-3BE9-3D65D2D212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2A4266-FC92-F75F-E9B6-1AC7360C0924}"/>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8" name="Footer Placeholder 7">
            <a:extLst>
              <a:ext uri="{FF2B5EF4-FFF2-40B4-BE49-F238E27FC236}">
                <a16:creationId xmlns:a16="http://schemas.microsoft.com/office/drawing/2014/main" id="{25386C2C-46B8-92A2-1AA0-CB0F8C066A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4BC8FE-5E35-E239-82FC-B6DE3DB80C76}"/>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306714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4820A-8BD4-F809-F693-34D858624ED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0D3723-C485-58E1-E54A-FFE70E6739C8}"/>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4" name="Footer Placeholder 3">
            <a:extLst>
              <a:ext uri="{FF2B5EF4-FFF2-40B4-BE49-F238E27FC236}">
                <a16:creationId xmlns:a16="http://schemas.microsoft.com/office/drawing/2014/main" id="{75C34087-D713-F03A-3923-839E24718F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F2DD71-3041-1F88-2634-E072B64BFD38}"/>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2740583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5FD95E-7994-1D99-D5CE-4D275FBE66EF}"/>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3" name="Footer Placeholder 2">
            <a:extLst>
              <a:ext uri="{FF2B5EF4-FFF2-40B4-BE49-F238E27FC236}">
                <a16:creationId xmlns:a16="http://schemas.microsoft.com/office/drawing/2014/main" id="{1A5D710D-DC41-7E8A-D33B-2336CAE0D4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627ED5-0EB0-7766-739E-9BF1D94DFDC3}"/>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1345587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EC422-97A1-17B0-AED9-7A6F1E6AFE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76C169-6B3C-1A1A-989D-DA69E00459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AE9E79-F251-E903-5E57-36C2DE16DE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949FBD-AC17-EF78-D3C2-764BEF4EF55E}"/>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6" name="Footer Placeholder 5">
            <a:extLst>
              <a:ext uri="{FF2B5EF4-FFF2-40B4-BE49-F238E27FC236}">
                <a16:creationId xmlns:a16="http://schemas.microsoft.com/office/drawing/2014/main" id="{10D820CA-2773-8E5C-28BD-FE2392A1C2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54392B-6124-CE13-268E-9BD65D99FF4B}"/>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882354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11920-D5C2-C73D-EA3E-EAC38B7C4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14B1F3-B0F3-10C2-BCFF-8932DE6FCE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108DD8-D2F3-3EC9-5A62-A127A4532C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7474C5-AA22-832D-D241-52F7FE899904}"/>
              </a:ext>
            </a:extLst>
          </p:cNvPr>
          <p:cNvSpPr>
            <a:spLocks noGrp="1"/>
          </p:cNvSpPr>
          <p:nvPr>
            <p:ph type="dt" sz="half" idx="10"/>
          </p:nvPr>
        </p:nvSpPr>
        <p:spPr/>
        <p:txBody>
          <a:bodyPr/>
          <a:lstStyle/>
          <a:p>
            <a:fld id="{AF6F77FA-21CE-412C-8BDA-7A58E70B538E}" type="datetimeFigureOut">
              <a:rPr lang="en-US" smtClean="0"/>
              <a:t>6/19/2024</a:t>
            </a:fld>
            <a:endParaRPr lang="en-US"/>
          </a:p>
        </p:txBody>
      </p:sp>
      <p:sp>
        <p:nvSpPr>
          <p:cNvPr id="6" name="Footer Placeholder 5">
            <a:extLst>
              <a:ext uri="{FF2B5EF4-FFF2-40B4-BE49-F238E27FC236}">
                <a16:creationId xmlns:a16="http://schemas.microsoft.com/office/drawing/2014/main" id="{F742D12D-4F84-BB95-FC34-60CA574B69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2B1CBE-BD09-C1F5-2AD0-17FBD4047E68}"/>
              </a:ext>
            </a:extLst>
          </p:cNvPr>
          <p:cNvSpPr>
            <a:spLocks noGrp="1"/>
          </p:cNvSpPr>
          <p:nvPr>
            <p:ph type="sldNum" sz="quarter" idx="12"/>
          </p:nvPr>
        </p:nvSpPr>
        <p:spPr/>
        <p:txBody>
          <a:bodyPr/>
          <a:lstStyle/>
          <a:p>
            <a:fld id="{1DCAE973-AEB1-43FA-86C2-6B904CDF1127}" type="slidenum">
              <a:rPr lang="en-US" smtClean="0"/>
              <a:t>‹#›</a:t>
            </a:fld>
            <a:endParaRPr lang="en-US"/>
          </a:p>
        </p:txBody>
      </p:sp>
    </p:spTree>
    <p:extLst>
      <p:ext uri="{BB962C8B-B14F-4D97-AF65-F5344CB8AC3E}">
        <p14:creationId xmlns:p14="http://schemas.microsoft.com/office/powerpoint/2010/main" val="1076164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117E50-5B67-91C0-00D3-2F56B2C613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43BD20-24F2-BBC6-09FF-D9C040B120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330BF9-F227-5FAC-4F8F-493A22635B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6F77FA-21CE-412C-8BDA-7A58E70B538E}" type="datetimeFigureOut">
              <a:rPr lang="en-US" smtClean="0"/>
              <a:t>6/19/2024</a:t>
            </a:fld>
            <a:endParaRPr lang="en-US"/>
          </a:p>
        </p:txBody>
      </p:sp>
      <p:sp>
        <p:nvSpPr>
          <p:cNvPr id="5" name="Footer Placeholder 4">
            <a:extLst>
              <a:ext uri="{FF2B5EF4-FFF2-40B4-BE49-F238E27FC236}">
                <a16:creationId xmlns:a16="http://schemas.microsoft.com/office/drawing/2014/main" id="{A1BA68FC-C88F-F457-818F-AA61496617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8DCCC87-4E42-CC5F-39E6-1E78C8F81C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DCAE973-AEB1-43FA-86C2-6B904CDF1127}" type="slidenum">
              <a:rPr lang="en-US" smtClean="0"/>
              <a:t>‹#›</a:t>
            </a:fld>
            <a:endParaRPr lang="en-US"/>
          </a:p>
        </p:txBody>
      </p:sp>
    </p:spTree>
    <p:extLst>
      <p:ext uri="{BB962C8B-B14F-4D97-AF65-F5344CB8AC3E}">
        <p14:creationId xmlns:p14="http://schemas.microsoft.com/office/powerpoint/2010/main" val="14356841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3232F-19FB-8BEE-E58B-9E846EEE5741}"/>
              </a:ext>
            </a:extLst>
          </p:cNvPr>
          <p:cNvSpPr>
            <a:spLocks noGrp="1"/>
          </p:cNvSpPr>
          <p:nvPr>
            <p:ph type="title"/>
          </p:nvPr>
        </p:nvSpPr>
        <p:spPr/>
        <p:txBody>
          <a:bodyPr/>
          <a:lstStyle/>
          <a:p>
            <a:r>
              <a:rPr lang="en-US" dirty="0"/>
              <a:t>Decision support system</a:t>
            </a:r>
          </a:p>
        </p:txBody>
      </p:sp>
      <p:sp>
        <p:nvSpPr>
          <p:cNvPr id="3" name="Content Placeholder 2">
            <a:extLst>
              <a:ext uri="{FF2B5EF4-FFF2-40B4-BE49-F238E27FC236}">
                <a16:creationId xmlns:a16="http://schemas.microsoft.com/office/drawing/2014/main" id="{D3A2606E-ADB6-A545-11DC-B4ADDEE8ED19}"/>
              </a:ext>
            </a:extLst>
          </p:cNvPr>
          <p:cNvSpPr>
            <a:spLocks noGrp="1"/>
          </p:cNvSpPr>
          <p:nvPr>
            <p:ph idx="1"/>
          </p:nvPr>
        </p:nvSpPr>
        <p:spPr/>
        <p:txBody>
          <a:bodyPr>
            <a:normAutofit fontScale="77500" lnSpcReduction="20000"/>
          </a:bodyPr>
          <a:lstStyle/>
          <a:p>
            <a:r>
              <a:rPr lang="en-US" dirty="0"/>
              <a:t>A decision support system (DSS) is a computer-based information system that supports business or organizational decision-making activities.</a:t>
            </a:r>
          </a:p>
          <a:p>
            <a:r>
              <a:rPr lang="en-US" dirty="0"/>
              <a:t>It provides analytical tools and databases to help users make informed decisions. </a:t>
            </a:r>
          </a:p>
          <a:p>
            <a:r>
              <a:rPr lang="en-US" dirty="0"/>
              <a:t>DSS typically integrates data from various sources, processes it, and presents it in a format that is easily understandable and actionable.</a:t>
            </a:r>
          </a:p>
          <a:p>
            <a:r>
              <a:rPr lang="en-US" dirty="0"/>
              <a:t>Key components of a decision support system include:</a:t>
            </a:r>
          </a:p>
          <a:p>
            <a:pPr>
              <a:buFont typeface="+mj-lt"/>
              <a:buAutoNum type="arabicPeriod"/>
            </a:pPr>
            <a:r>
              <a:rPr lang="en-US" b="1" dirty="0"/>
              <a:t>Database Management System (DBMS)</a:t>
            </a:r>
            <a:r>
              <a:rPr lang="en-US" dirty="0"/>
              <a:t>: Stores and manages data relevant to the decision-making process.</a:t>
            </a:r>
          </a:p>
          <a:p>
            <a:pPr>
              <a:buFont typeface="+mj-lt"/>
              <a:buAutoNum type="arabicPeriod"/>
            </a:pPr>
            <a:r>
              <a:rPr lang="en-US" b="1" dirty="0"/>
              <a:t>Model Base Management System (MBMS)</a:t>
            </a:r>
            <a:r>
              <a:rPr lang="en-US" dirty="0"/>
              <a:t>: Contains mathematical and statistical models that aid in analyzing data and simulating different scenarios.</a:t>
            </a:r>
          </a:p>
          <a:p>
            <a:pPr>
              <a:buFont typeface="+mj-lt"/>
              <a:buAutoNum type="arabicPeriod"/>
            </a:pPr>
            <a:r>
              <a:rPr lang="en-US" b="1" dirty="0"/>
              <a:t>User Interface</a:t>
            </a:r>
            <a:r>
              <a:rPr lang="en-US" dirty="0"/>
              <a:t>: Provides a platform for users to interact with the system, input their queries, and receive outputs.</a:t>
            </a:r>
          </a:p>
          <a:p>
            <a:pPr>
              <a:buFont typeface="+mj-lt"/>
              <a:buAutoNum type="arabicPeriod"/>
            </a:pPr>
            <a:r>
              <a:rPr lang="en-US" b="1" dirty="0"/>
              <a:t>Decision-makers</a:t>
            </a:r>
            <a:r>
              <a:rPr lang="en-US" dirty="0"/>
              <a:t>: Human users who utilize the DSS to make informed decisions.</a:t>
            </a:r>
          </a:p>
          <a:p>
            <a:endParaRPr lang="en-US" dirty="0"/>
          </a:p>
        </p:txBody>
      </p:sp>
    </p:spTree>
    <p:extLst>
      <p:ext uri="{BB962C8B-B14F-4D97-AF65-F5344CB8AC3E}">
        <p14:creationId xmlns:p14="http://schemas.microsoft.com/office/powerpoint/2010/main" val="588405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98CE0-E290-6B59-C7BA-86C3B867F51F}"/>
              </a:ext>
            </a:extLst>
          </p:cNvPr>
          <p:cNvSpPr>
            <a:spLocks noGrp="1"/>
          </p:cNvSpPr>
          <p:nvPr>
            <p:ph type="title"/>
          </p:nvPr>
        </p:nvSpPr>
        <p:spPr/>
        <p:txBody>
          <a:bodyPr/>
          <a:lstStyle/>
          <a:p>
            <a:r>
              <a:rPr lang="en-US" dirty="0"/>
              <a:t>Disadvantages - DSS</a:t>
            </a:r>
          </a:p>
        </p:txBody>
      </p:sp>
      <p:sp>
        <p:nvSpPr>
          <p:cNvPr id="3" name="Content Placeholder 2">
            <a:extLst>
              <a:ext uri="{FF2B5EF4-FFF2-40B4-BE49-F238E27FC236}">
                <a16:creationId xmlns:a16="http://schemas.microsoft.com/office/drawing/2014/main" id="{2A7E13BA-06C6-73AF-E323-188DC2BF7219}"/>
              </a:ext>
            </a:extLst>
          </p:cNvPr>
          <p:cNvSpPr>
            <a:spLocks noGrp="1"/>
          </p:cNvSpPr>
          <p:nvPr>
            <p:ph idx="1"/>
          </p:nvPr>
        </p:nvSpPr>
        <p:spPr/>
        <p:txBody>
          <a:bodyPr>
            <a:normAutofit fontScale="70000" lnSpcReduction="20000"/>
          </a:bodyPr>
          <a:lstStyle/>
          <a:p>
            <a:r>
              <a:rPr lang="en-US" dirty="0"/>
              <a:t>While Decision Support Systems (DSS) offer many advantages, they also have some disadvantages:</a:t>
            </a:r>
          </a:p>
          <a:p>
            <a:pPr>
              <a:buFont typeface="+mj-lt"/>
              <a:buAutoNum type="arabicPeriod"/>
            </a:pPr>
            <a:r>
              <a:rPr lang="en-US" b="1" dirty="0"/>
              <a:t>High Cost:</a:t>
            </a:r>
            <a:r>
              <a:rPr lang="en-US" dirty="0"/>
              <a:t> Implementing a DSS can be expensive, involving costs for software, hardware, and ongoing maintenance. Small organizations might find it difficult to justify these expenses.</a:t>
            </a:r>
          </a:p>
          <a:p>
            <a:pPr>
              <a:buFont typeface="+mj-lt"/>
              <a:buAutoNum type="arabicPeriod"/>
            </a:pPr>
            <a:r>
              <a:rPr lang="en-US" b="1" dirty="0"/>
              <a:t>Complexity:</a:t>
            </a:r>
            <a:r>
              <a:rPr lang="en-US" dirty="0"/>
              <a:t> DSS can be complex to design, implement, and use. Users may require extensive training to effectively utilize the system, which can be time-consuming and costly.</a:t>
            </a:r>
          </a:p>
          <a:p>
            <a:pPr>
              <a:buFont typeface="+mj-lt"/>
              <a:buAutoNum type="arabicPeriod"/>
            </a:pPr>
            <a:r>
              <a:rPr lang="en-US" b="1" dirty="0"/>
              <a:t>Dependency on Technology:</a:t>
            </a:r>
            <a:r>
              <a:rPr lang="en-US" dirty="0"/>
              <a:t> Over-reliance on DSS can lead to a reduction in human intuition and judgment, potentially undermining decision-making in situations where human experience and expertise are crucial.</a:t>
            </a:r>
          </a:p>
          <a:p>
            <a:pPr>
              <a:buFont typeface="+mj-lt"/>
              <a:buAutoNum type="arabicPeriod"/>
            </a:pPr>
            <a:r>
              <a:rPr lang="en-US" b="1" dirty="0"/>
              <a:t>Data Quality Issues:</a:t>
            </a:r>
            <a:r>
              <a:rPr lang="en-US" dirty="0"/>
              <a:t> The effectiveness of a DSS depends on the quality and accuracy of the data it uses. Poor data quality can lead to incorrect analyses and misguided decisions.</a:t>
            </a:r>
          </a:p>
          <a:p>
            <a:pPr>
              <a:buFont typeface="+mj-lt"/>
              <a:buAutoNum type="arabicPeriod"/>
            </a:pPr>
            <a:r>
              <a:rPr lang="en-US" b="1" dirty="0"/>
              <a:t>Integration Challenges:</a:t>
            </a:r>
            <a:r>
              <a:rPr lang="en-US" dirty="0"/>
              <a:t> Integrating DSS with existing systems and databases can be challenging, requiring significant time and effort to ensure seamless operation.</a:t>
            </a:r>
          </a:p>
          <a:p>
            <a:endParaRPr lang="en-US" dirty="0"/>
          </a:p>
        </p:txBody>
      </p:sp>
    </p:spTree>
    <p:extLst>
      <p:ext uri="{BB962C8B-B14F-4D97-AF65-F5344CB8AC3E}">
        <p14:creationId xmlns:p14="http://schemas.microsoft.com/office/powerpoint/2010/main" val="2356455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AE8FC-B952-8516-3D85-DAE963C857FA}"/>
              </a:ext>
            </a:extLst>
          </p:cNvPr>
          <p:cNvSpPr>
            <a:spLocks noGrp="1"/>
          </p:cNvSpPr>
          <p:nvPr>
            <p:ph type="title"/>
          </p:nvPr>
        </p:nvSpPr>
        <p:spPr/>
        <p:txBody>
          <a:bodyPr/>
          <a:lstStyle/>
          <a:p>
            <a:r>
              <a:rPr lang="en-US" dirty="0"/>
              <a:t>Disadvantages - DSS</a:t>
            </a:r>
          </a:p>
        </p:txBody>
      </p:sp>
      <p:sp>
        <p:nvSpPr>
          <p:cNvPr id="3" name="Content Placeholder 2">
            <a:extLst>
              <a:ext uri="{FF2B5EF4-FFF2-40B4-BE49-F238E27FC236}">
                <a16:creationId xmlns:a16="http://schemas.microsoft.com/office/drawing/2014/main" id="{4C40CAAD-3F0A-C11E-AE49-878734B49C05}"/>
              </a:ext>
            </a:extLst>
          </p:cNvPr>
          <p:cNvSpPr>
            <a:spLocks noGrp="1"/>
          </p:cNvSpPr>
          <p:nvPr>
            <p:ph idx="1"/>
          </p:nvPr>
        </p:nvSpPr>
        <p:spPr/>
        <p:txBody>
          <a:bodyPr>
            <a:normAutofit fontScale="62500" lnSpcReduction="20000"/>
          </a:bodyPr>
          <a:lstStyle/>
          <a:p>
            <a:pPr>
              <a:buFont typeface="+mj-lt"/>
              <a:buAutoNum type="arabicPeriod"/>
            </a:pPr>
            <a:r>
              <a:rPr lang="en-US" b="1" dirty="0"/>
              <a:t>Security Concerns:</a:t>
            </a:r>
            <a:r>
              <a:rPr lang="en-US" dirty="0"/>
              <a:t> Storing and processing large amounts of sensitive data in a DSS can pose security risks. Unauthorized access or data breaches can have serious consequences.</a:t>
            </a:r>
          </a:p>
          <a:p>
            <a:pPr>
              <a:buFont typeface="+mj-lt"/>
              <a:buAutoNum type="arabicPeriod"/>
            </a:pPr>
            <a:r>
              <a:rPr lang="en-US" b="1" dirty="0"/>
              <a:t>Resistance to Change:</a:t>
            </a:r>
            <a:r>
              <a:rPr lang="en-US" dirty="0"/>
              <a:t> Employees and decision-makers might resist adopting a DSS due to comfort with traditional methods or fear of new technology, hindering effective implementation.</a:t>
            </a:r>
          </a:p>
          <a:p>
            <a:pPr>
              <a:buFont typeface="+mj-lt"/>
              <a:buAutoNum type="arabicPeriod"/>
            </a:pPr>
            <a:r>
              <a:rPr lang="en-US" b="1" dirty="0"/>
              <a:t>Maintenance and Updates:</a:t>
            </a:r>
            <a:r>
              <a:rPr lang="en-US" dirty="0"/>
              <a:t> Regular maintenance and updates are required to keep the DSS functioning optimally and to incorporate new data and changing business requirements. This can be resource-intensive.</a:t>
            </a:r>
          </a:p>
          <a:p>
            <a:pPr>
              <a:buFont typeface="+mj-lt"/>
              <a:buAutoNum type="arabicPeriod"/>
            </a:pPr>
            <a:r>
              <a:rPr lang="en-US" b="1" dirty="0"/>
              <a:t>Limited Scope:</a:t>
            </a:r>
            <a:r>
              <a:rPr lang="en-US" dirty="0"/>
              <a:t> Some DSS are designed for specific types of decisions or industries, limiting their applicability and usefulness in different contexts.</a:t>
            </a:r>
          </a:p>
          <a:p>
            <a:pPr>
              <a:buFont typeface="+mj-lt"/>
              <a:buAutoNum type="arabicPeriod"/>
            </a:pPr>
            <a:r>
              <a:rPr lang="en-US" b="1" dirty="0"/>
              <a:t>Potential for Misuse:</a:t>
            </a:r>
            <a:r>
              <a:rPr lang="en-US" dirty="0"/>
              <a:t> Inappropriate or incorrect use of a DSS can lead to poor decisions. Users need to understand the system's limitations and the context of the data and analyses it provides.</a:t>
            </a:r>
          </a:p>
          <a:p>
            <a:pPr>
              <a:buFont typeface="+mj-lt"/>
              <a:buAutoNum type="arabicPeriod"/>
            </a:pPr>
            <a:r>
              <a:rPr lang="en-US" b="1" dirty="0"/>
              <a:t>Dependence on Accurate Models:</a:t>
            </a:r>
            <a:r>
              <a:rPr lang="en-US" dirty="0"/>
              <a:t> DSS often rely on models to simulate scenarios and predict outcomes. If these models are flawed or based on incorrect assumptions, the resulting decisions may be suboptimal.</a:t>
            </a:r>
          </a:p>
          <a:p>
            <a:pPr>
              <a:buFont typeface="+mj-lt"/>
              <a:buAutoNum type="arabicPeriod"/>
            </a:pPr>
            <a:r>
              <a:rPr lang="en-US" b="1" dirty="0"/>
              <a:t>Time-Consuming Implementation:</a:t>
            </a:r>
            <a:r>
              <a:rPr lang="en-US" dirty="0"/>
              <a:t> Developing and deploying a DSS can be time-consuming, delaying the potential benefits and requiring significant initial effort.</a:t>
            </a:r>
          </a:p>
          <a:p>
            <a:endParaRPr lang="en-US" dirty="0"/>
          </a:p>
        </p:txBody>
      </p:sp>
    </p:spTree>
    <p:extLst>
      <p:ext uri="{BB962C8B-B14F-4D97-AF65-F5344CB8AC3E}">
        <p14:creationId xmlns:p14="http://schemas.microsoft.com/office/powerpoint/2010/main" val="21470750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6B02-5BAB-C8CC-165B-BE31A4ADB391}"/>
              </a:ext>
            </a:extLst>
          </p:cNvPr>
          <p:cNvSpPr>
            <a:spLocks noGrp="1"/>
          </p:cNvSpPr>
          <p:nvPr>
            <p:ph type="title"/>
          </p:nvPr>
        </p:nvSpPr>
        <p:spPr/>
        <p:txBody>
          <a:bodyPr/>
          <a:lstStyle/>
          <a:p>
            <a:r>
              <a:rPr lang="en-US" dirty="0"/>
              <a:t>Components - DSS</a:t>
            </a:r>
          </a:p>
        </p:txBody>
      </p:sp>
      <p:sp>
        <p:nvSpPr>
          <p:cNvPr id="3" name="Content Placeholder 2">
            <a:extLst>
              <a:ext uri="{FF2B5EF4-FFF2-40B4-BE49-F238E27FC236}">
                <a16:creationId xmlns:a16="http://schemas.microsoft.com/office/drawing/2014/main" id="{10457041-A2AE-A4A9-8B6E-120A5AE08588}"/>
              </a:ext>
            </a:extLst>
          </p:cNvPr>
          <p:cNvSpPr>
            <a:spLocks noGrp="1"/>
          </p:cNvSpPr>
          <p:nvPr>
            <p:ph idx="1"/>
          </p:nvPr>
        </p:nvSpPr>
        <p:spPr/>
        <p:txBody>
          <a:bodyPr>
            <a:normAutofit fontScale="85000" lnSpcReduction="20000"/>
          </a:bodyPr>
          <a:lstStyle/>
          <a:p>
            <a:r>
              <a:rPr lang="en-US" b="1" dirty="0"/>
              <a:t>1. Users</a:t>
            </a:r>
          </a:p>
          <a:p>
            <a:pPr lvl="1"/>
            <a:r>
              <a:rPr lang="en-US" b="1" dirty="0"/>
              <a:t>End-Users:</a:t>
            </a:r>
            <a:endParaRPr lang="en-US" dirty="0"/>
          </a:p>
          <a:p>
            <a:pPr lvl="1"/>
            <a:r>
              <a:rPr lang="en-US" dirty="0"/>
              <a:t>Decision-makers who interact with the DSS to obtain information, run analyses, and make decisions. They may include managers, executives, analysts, and other stakeholders.</a:t>
            </a:r>
          </a:p>
          <a:p>
            <a:pPr lvl="1"/>
            <a:r>
              <a:rPr lang="en-US" b="1" dirty="0"/>
              <a:t>Technical Staff:</a:t>
            </a:r>
            <a:endParaRPr lang="en-US" dirty="0"/>
          </a:p>
          <a:p>
            <a:pPr lvl="1"/>
            <a:r>
              <a:rPr lang="en-US" dirty="0"/>
              <a:t>IT professionals and system administrators responsible for maintaining, updating, and troubleshooting the DSS. They ensure the system runs smoothly and securely.</a:t>
            </a:r>
          </a:p>
          <a:p>
            <a:r>
              <a:rPr lang="en-US" b="1" dirty="0"/>
              <a:t>2. Database Management System (DBMS)</a:t>
            </a:r>
          </a:p>
          <a:p>
            <a:pPr lvl="1"/>
            <a:r>
              <a:rPr lang="en-US" b="1" dirty="0"/>
              <a:t>Database:</a:t>
            </a:r>
            <a:endParaRPr lang="en-US" dirty="0"/>
          </a:p>
          <a:p>
            <a:pPr lvl="1"/>
            <a:r>
              <a:rPr lang="en-US" dirty="0"/>
              <a:t>A structured collection of data relevant to the organization. It can include historical data, real-time data, and external data sources.</a:t>
            </a:r>
          </a:p>
          <a:p>
            <a:pPr lvl="1"/>
            <a:r>
              <a:rPr lang="en-US" b="1" dirty="0"/>
              <a:t>DBMS Software:</a:t>
            </a:r>
            <a:endParaRPr lang="en-US" dirty="0"/>
          </a:p>
          <a:p>
            <a:pPr lvl="1"/>
            <a:r>
              <a:rPr lang="en-US" dirty="0"/>
              <a:t>Tools and software used to create, manage, and query the database. The DBMS provides functionalities for data storage, retrieval, and management, ensuring data integrity and security.</a:t>
            </a:r>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1907826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6B02-5BAB-C8CC-165B-BE31A4ADB391}"/>
              </a:ext>
            </a:extLst>
          </p:cNvPr>
          <p:cNvSpPr>
            <a:spLocks noGrp="1"/>
          </p:cNvSpPr>
          <p:nvPr>
            <p:ph type="title"/>
          </p:nvPr>
        </p:nvSpPr>
        <p:spPr/>
        <p:txBody>
          <a:bodyPr/>
          <a:lstStyle/>
          <a:p>
            <a:r>
              <a:rPr lang="en-US" dirty="0"/>
              <a:t>Components - DSS</a:t>
            </a:r>
          </a:p>
        </p:txBody>
      </p:sp>
      <p:sp>
        <p:nvSpPr>
          <p:cNvPr id="3" name="Content Placeholder 2">
            <a:extLst>
              <a:ext uri="{FF2B5EF4-FFF2-40B4-BE49-F238E27FC236}">
                <a16:creationId xmlns:a16="http://schemas.microsoft.com/office/drawing/2014/main" id="{10457041-A2AE-A4A9-8B6E-120A5AE08588}"/>
              </a:ext>
            </a:extLst>
          </p:cNvPr>
          <p:cNvSpPr>
            <a:spLocks noGrp="1"/>
          </p:cNvSpPr>
          <p:nvPr>
            <p:ph idx="1"/>
          </p:nvPr>
        </p:nvSpPr>
        <p:spPr/>
        <p:txBody>
          <a:bodyPr>
            <a:normAutofit fontScale="85000" lnSpcReduction="20000"/>
          </a:bodyPr>
          <a:lstStyle/>
          <a:p>
            <a:r>
              <a:rPr lang="en-US" b="1" dirty="0"/>
              <a:t>3. Model-Driven Management System (MDMS)</a:t>
            </a:r>
          </a:p>
          <a:p>
            <a:pPr lvl="1"/>
            <a:r>
              <a:rPr lang="en-US" b="1" dirty="0"/>
              <a:t>Models:</a:t>
            </a:r>
            <a:endParaRPr lang="en-US" dirty="0"/>
          </a:p>
          <a:p>
            <a:pPr lvl="1"/>
            <a:r>
              <a:rPr lang="en-US" dirty="0"/>
              <a:t>Mathematical and analytical models that process data to produce useful information for decision-making. These can include statistical models, financial models, optimization models, and simulation models.</a:t>
            </a:r>
          </a:p>
          <a:p>
            <a:pPr lvl="1"/>
            <a:r>
              <a:rPr lang="en-US" b="1" dirty="0"/>
              <a:t>Model Management Software:</a:t>
            </a:r>
            <a:endParaRPr lang="en-US" dirty="0"/>
          </a:p>
          <a:p>
            <a:pPr lvl="1"/>
            <a:r>
              <a:rPr lang="en-US" dirty="0"/>
              <a:t>Software that facilitates the creation, storage, and execution of models. It allows users to define and manipulate models, run simulations, and perform scenario analysis.</a:t>
            </a:r>
          </a:p>
          <a:p>
            <a:r>
              <a:rPr lang="en-US" b="1" dirty="0"/>
              <a:t>4. User Interface</a:t>
            </a:r>
          </a:p>
          <a:p>
            <a:pPr lvl="1"/>
            <a:r>
              <a:rPr lang="en-US" b="1" dirty="0"/>
              <a:t>Interface Tools:</a:t>
            </a:r>
            <a:endParaRPr lang="en-US" dirty="0"/>
          </a:p>
          <a:p>
            <a:pPr lvl="1"/>
            <a:r>
              <a:rPr lang="en-US" dirty="0"/>
              <a:t>The component that allows users to interact with the DSS. This includes dashboards, reporting tools, query interfaces, and visualization tools that present data and model outputs in an understandable format.</a:t>
            </a:r>
          </a:p>
          <a:p>
            <a:pPr lvl="1"/>
            <a:r>
              <a:rPr lang="en-US" b="1" dirty="0"/>
              <a:t>Usability:</a:t>
            </a:r>
            <a:endParaRPr lang="en-US" dirty="0"/>
          </a:p>
          <a:p>
            <a:pPr lvl="1"/>
            <a:r>
              <a:rPr lang="en-US" dirty="0"/>
              <a:t>Ensuring the user interface is intuitive and easy to use, enabling users to effectively leverage the system without requiring extensive technical knowledge.</a:t>
            </a:r>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207116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76495-FA94-6AD2-374F-0ED1DF129DCB}"/>
              </a:ext>
            </a:extLst>
          </p:cNvPr>
          <p:cNvSpPr>
            <a:spLocks noGrp="1"/>
          </p:cNvSpPr>
          <p:nvPr>
            <p:ph type="title"/>
          </p:nvPr>
        </p:nvSpPr>
        <p:spPr/>
        <p:txBody>
          <a:bodyPr/>
          <a:lstStyle/>
          <a:p>
            <a:r>
              <a:rPr lang="en-US" dirty="0"/>
              <a:t>Components - DSS</a:t>
            </a:r>
          </a:p>
        </p:txBody>
      </p:sp>
      <p:sp>
        <p:nvSpPr>
          <p:cNvPr id="3" name="Content Placeholder 2">
            <a:extLst>
              <a:ext uri="{FF2B5EF4-FFF2-40B4-BE49-F238E27FC236}">
                <a16:creationId xmlns:a16="http://schemas.microsoft.com/office/drawing/2014/main" id="{34B1C1C1-C1E1-244D-A2F6-75A0F4CB92B5}"/>
              </a:ext>
            </a:extLst>
          </p:cNvPr>
          <p:cNvSpPr>
            <a:spLocks noGrp="1"/>
          </p:cNvSpPr>
          <p:nvPr>
            <p:ph idx="1"/>
          </p:nvPr>
        </p:nvSpPr>
        <p:spPr/>
        <p:txBody>
          <a:bodyPr>
            <a:normAutofit fontScale="85000" lnSpcReduction="20000"/>
          </a:bodyPr>
          <a:lstStyle/>
          <a:p>
            <a:r>
              <a:rPr lang="en-US" b="1" dirty="0"/>
              <a:t>5. Knowledge Base</a:t>
            </a:r>
          </a:p>
          <a:p>
            <a:pPr lvl="1"/>
            <a:r>
              <a:rPr lang="en-US" b="1" dirty="0"/>
              <a:t>Expert Systems:</a:t>
            </a:r>
            <a:endParaRPr lang="en-US" dirty="0"/>
          </a:p>
          <a:p>
            <a:pPr lvl="1"/>
            <a:r>
              <a:rPr lang="en-US" dirty="0"/>
              <a:t>A component that integrates expert knowledge and business rules to enhance decision-making. It may include rule-based systems, artificial intelligence, and machine learning algorithms.</a:t>
            </a:r>
          </a:p>
          <a:p>
            <a:pPr lvl="1"/>
            <a:r>
              <a:rPr lang="en-US" b="1" dirty="0"/>
              <a:t>Knowledge Management:</a:t>
            </a:r>
            <a:endParaRPr lang="en-US" dirty="0"/>
          </a:p>
          <a:p>
            <a:pPr lvl="1"/>
            <a:r>
              <a:rPr lang="en-US" dirty="0"/>
              <a:t>Tools and processes for capturing, storing, and retrieving organizational knowledge, best practices, and historical decision data.</a:t>
            </a:r>
          </a:p>
          <a:p>
            <a:r>
              <a:rPr lang="en-US" b="1" dirty="0"/>
              <a:t>6. Communication System</a:t>
            </a:r>
          </a:p>
          <a:p>
            <a:pPr lvl="1"/>
            <a:r>
              <a:rPr lang="en-US" b="1" dirty="0"/>
              <a:t>Networking:</a:t>
            </a:r>
            <a:endParaRPr lang="en-US" dirty="0"/>
          </a:p>
          <a:p>
            <a:pPr lvl="1"/>
            <a:r>
              <a:rPr lang="en-US" dirty="0"/>
              <a:t>Infrastructure that enables data exchange and communication between different components of the DSS, and with external data sources and users.</a:t>
            </a:r>
          </a:p>
          <a:p>
            <a:pPr lvl="1"/>
            <a:r>
              <a:rPr lang="en-US" b="1" dirty="0"/>
              <a:t>Collaboration Tools:</a:t>
            </a:r>
            <a:endParaRPr lang="en-US" dirty="0"/>
          </a:p>
          <a:p>
            <a:pPr lvl="1"/>
            <a:r>
              <a:rPr lang="en-US" dirty="0"/>
              <a:t>Tools that facilitate communication and collaboration among users, such as messaging systems, shared workspaces, and collaboration platforms.</a:t>
            </a:r>
          </a:p>
          <a:p>
            <a:endParaRPr lang="en-US" dirty="0"/>
          </a:p>
        </p:txBody>
      </p:sp>
    </p:spTree>
    <p:extLst>
      <p:ext uri="{BB962C8B-B14F-4D97-AF65-F5344CB8AC3E}">
        <p14:creationId xmlns:p14="http://schemas.microsoft.com/office/powerpoint/2010/main" val="4525780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76495-FA94-6AD2-374F-0ED1DF129DCB}"/>
              </a:ext>
            </a:extLst>
          </p:cNvPr>
          <p:cNvSpPr>
            <a:spLocks noGrp="1"/>
          </p:cNvSpPr>
          <p:nvPr>
            <p:ph type="title"/>
          </p:nvPr>
        </p:nvSpPr>
        <p:spPr/>
        <p:txBody>
          <a:bodyPr/>
          <a:lstStyle/>
          <a:p>
            <a:r>
              <a:rPr lang="en-US" dirty="0"/>
              <a:t>Components - DSS</a:t>
            </a:r>
          </a:p>
        </p:txBody>
      </p:sp>
      <p:sp>
        <p:nvSpPr>
          <p:cNvPr id="3" name="Content Placeholder 2">
            <a:extLst>
              <a:ext uri="{FF2B5EF4-FFF2-40B4-BE49-F238E27FC236}">
                <a16:creationId xmlns:a16="http://schemas.microsoft.com/office/drawing/2014/main" id="{34B1C1C1-C1E1-244D-A2F6-75A0F4CB92B5}"/>
              </a:ext>
            </a:extLst>
          </p:cNvPr>
          <p:cNvSpPr>
            <a:spLocks noGrp="1"/>
          </p:cNvSpPr>
          <p:nvPr>
            <p:ph idx="1"/>
          </p:nvPr>
        </p:nvSpPr>
        <p:spPr/>
        <p:txBody>
          <a:bodyPr>
            <a:normAutofit fontScale="77500" lnSpcReduction="20000"/>
          </a:bodyPr>
          <a:lstStyle/>
          <a:p>
            <a:r>
              <a:rPr lang="en-US" b="1" dirty="0"/>
              <a:t>7. Data Sources</a:t>
            </a:r>
          </a:p>
          <a:p>
            <a:pPr lvl="1"/>
            <a:r>
              <a:rPr lang="en-US" b="1" dirty="0"/>
              <a:t>Internal Data:</a:t>
            </a:r>
            <a:endParaRPr lang="en-US" dirty="0"/>
          </a:p>
          <a:p>
            <a:pPr lvl="1"/>
            <a:r>
              <a:rPr lang="en-US" dirty="0"/>
              <a:t>Data generated within the organization, such as sales records, financial reports, and operational data.</a:t>
            </a:r>
          </a:p>
          <a:p>
            <a:pPr lvl="1"/>
            <a:r>
              <a:rPr lang="en-US" b="1" dirty="0"/>
              <a:t>External Data:</a:t>
            </a:r>
            <a:endParaRPr lang="en-US" dirty="0"/>
          </a:p>
          <a:p>
            <a:pPr lvl="1"/>
            <a:r>
              <a:rPr lang="en-US" dirty="0"/>
              <a:t>Data obtained from external sources, including market trends, economic indicators, competitor information, and social media.</a:t>
            </a:r>
            <a:r>
              <a:rPr lang="en-US" b="1" dirty="0"/>
              <a:t> </a:t>
            </a:r>
          </a:p>
          <a:p>
            <a:r>
              <a:rPr lang="en-US" b="1" dirty="0"/>
              <a:t>8. Analytical Tools</a:t>
            </a:r>
          </a:p>
          <a:p>
            <a:pPr lvl="1"/>
            <a:r>
              <a:rPr lang="en-US" b="1" dirty="0"/>
              <a:t>Data Mining:</a:t>
            </a:r>
            <a:endParaRPr lang="en-US" dirty="0"/>
          </a:p>
          <a:p>
            <a:pPr lvl="1"/>
            <a:r>
              <a:rPr lang="en-US" dirty="0"/>
              <a:t>Techniques for discovering patterns and relationships in large datasets.</a:t>
            </a:r>
          </a:p>
          <a:p>
            <a:pPr lvl="1"/>
            <a:r>
              <a:rPr lang="en-US" b="1" dirty="0"/>
              <a:t>OLAP (Online Analytical Processing):</a:t>
            </a:r>
            <a:endParaRPr lang="en-US" dirty="0"/>
          </a:p>
          <a:p>
            <a:pPr lvl="1"/>
            <a:r>
              <a:rPr lang="en-US" dirty="0"/>
              <a:t>Tools that allow users to interactively analyze multidimensional data from multiple perspectives.</a:t>
            </a:r>
          </a:p>
          <a:p>
            <a:pPr lvl="1"/>
            <a:r>
              <a:rPr lang="en-US" b="1" dirty="0"/>
              <a:t>Business Intelligence:</a:t>
            </a:r>
            <a:endParaRPr lang="en-US" dirty="0"/>
          </a:p>
          <a:p>
            <a:pPr lvl="1"/>
            <a:r>
              <a:rPr lang="en-US" dirty="0"/>
              <a:t>Technologies and practices for the collection, integration, analysis, and presentation of business information.</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710983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177E-F09A-27B7-DB43-C0C783E22014}"/>
              </a:ext>
            </a:extLst>
          </p:cNvPr>
          <p:cNvSpPr>
            <a:spLocks noGrp="1"/>
          </p:cNvSpPr>
          <p:nvPr>
            <p:ph type="title"/>
          </p:nvPr>
        </p:nvSpPr>
        <p:spPr/>
        <p:txBody>
          <a:bodyPr/>
          <a:lstStyle/>
          <a:p>
            <a:r>
              <a:rPr lang="en-US" dirty="0"/>
              <a:t>Types of Decision Support System</a:t>
            </a:r>
          </a:p>
        </p:txBody>
      </p:sp>
      <p:sp>
        <p:nvSpPr>
          <p:cNvPr id="3" name="Content Placeholder 2">
            <a:extLst>
              <a:ext uri="{FF2B5EF4-FFF2-40B4-BE49-F238E27FC236}">
                <a16:creationId xmlns:a16="http://schemas.microsoft.com/office/drawing/2014/main" id="{51D09200-8C3F-7828-DBA5-86ABBA62CA38}"/>
              </a:ext>
            </a:extLst>
          </p:cNvPr>
          <p:cNvSpPr>
            <a:spLocks noGrp="1"/>
          </p:cNvSpPr>
          <p:nvPr>
            <p:ph idx="1"/>
          </p:nvPr>
        </p:nvSpPr>
        <p:spPr/>
        <p:txBody>
          <a:bodyPr>
            <a:normAutofit fontScale="92500"/>
          </a:bodyPr>
          <a:lstStyle/>
          <a:p>
            <a:pPr marL="0" indent="0">
              <a:buNone/>
            </a:pPr>
            <a:r>
              <a:rPr lang="en-US" b="1" dirty="0"/>
              <a:t>1. Data-Driven DSS</a:t>
            </a:r>
          </a:p>
          <a:p>
            <a:pPr lvl="1"/>
            <a:r>
              <a:rPr lang="en-US" b="1" dirty="0"/>
              <a:t>Characteristics:</a:t>
            </a:r>
            <a:endParaRPr lang="en-US" dirty="0"/>
          </a:p>
          <a:p>
            <a:pPr lvl="1"/>
            <a:r>
              <a:rPr lang="en-US" dirty="0"/>
              <a:t>Focuses on the retrieval and manipulation of large volumes of structured data.</a:t>
            </a:r>
          </a:p>
          <a:p>
            <a:pPr lvl="1"/>
            <a:r>
              <a:rPr lang="en-US" dirty="0"/>
              <a:t>Utilizes databases, data warehouses, and online analytical processing (OLAP).</a:t>
            </a:r>
          </a:p>
          <a:p>
            <a:pPr lvl="1"/>
            <a:r>
              <a:rPr lang="en-US" b="1" dirty="0"/>
              <a:t>Examples:</a:t>
            </a:r>
            <a:endParaRPr lang="en-US" dirty="0"/>
          </a:p>
          <a:p>
            <a:pPr lvl="1"/>
            <a:r>
              <a:rPr lang="en-US" dirty="0"/>
              <a:t>Business intelligence systems</a:t>
            </a:r>
          </a:p>
          <a:p>
            <a:pPr lvl="1"/>
            <a:r>
              <a:rPr lang="en-US" dirty="0"/>
              <a:t>Reporting tools</a:t>
            </a:r>
          </a:p>
          <a:p>
            <a:pPr lvl="1"/>
            <a:r>
              <a:rPr lang="en-US" b="1" dirty="0"/>
              <a:t>Use Cases:</a:t>
            </a:r>
            <a:endParaRPr lang="en-US" dirty="0"/>
          </a:p>
          <a:p>
            <a:pPr lvl="1"/>
            <a:r>
              <a:rPr lang="en-US" dirty="0"/>
              <a:t>Sales and financial analysis</a:t>
            </a:r>
          </a:p>
          <a:p>
            <a:pPr lvl="1"/>
            <a:r>
              <a:rPr lang="en-US" dirty="0"/>
              <a:t>Inventory management</a:t>
            </a:r>
          </a:p>
          <a:p>
            <a:pPr lvl="1"/>
            <a:r>
              <a:rPr lang="en-US" dirty="0"/>
              <a:t>Customer relationship management</a:t>
            </a:r>
          </a:p>
          <a:p>
            <a:pPr marL="0" indent="0">
              <a:buNone/>
            </a:pPr>
            <a:endParaRPr lang="en-US" dirty="0"/>
          </a:p>
        </p:txBody>
      </p:sp>
    </p:spTree>
    <p:extLst>
      <p:ext uri="{BB962C8B-B14F-4D97-AF65-F5344CB8AC3E}">
        <p14:creationId xmlns:p14="http://schemas.microsoft.com/office/powerpoint/2010/main" val="3799017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177E-F09A-27B7-DB43-C0C783E22014}"/>
              </a:ext>
            </a:extLst>
          </p:cNvPr>
          <p:cNvSpPr>
            <a:spLocks noGrp="1"/>
          </p:cNvSpPr>
          <p:nvPr>
            <p:ph type="title"/>
          </p:nvPr>
        </p:nvSpPr>
        <p:spPr/>
        <p:txBody>
          <a:bodyPr/>
          <a:lstStyle/>
          <a:p>
            <a:r>
              <a:rPr lang="en-US" dirty="0"/>
              <a:t>Types of Decision Support System</a:t>
            </a:r>
          </a:p>
        </p:txBody>
      </p:sp>
      <p:sp>
        <p:nvSpPr>
          <p:cNvPr id="3" name="Content Placeholder 2">
            <a:extLst>
              <a:ext uri="{FF2B5EF4-FFF2-40B4-BE49-F238E27FC236}">
                <a16:creationId xmlns:a16="http://schemas.microsoft.com/office/drawing/2014/main" id="{51D09200-8C3F-7828-DBA5-86ABBA62CA38}"/>
              </a:ext>
            </a:extLst>
          </p:cNvPr>
          <p:cNvSpPr>
            <a:spLocks noGrp="1"/>
          </p:cNvSpPr>
          <p:nvPr>
            <p:ph idx="1"/>
          </p:nvPr>
        </p:nvSpPr>
        <p:spPr/>
        <p:txBody>
          <a:bodyPr>
            <a:normAutofit fontScale="92500" lnSpcReduction="10000"/>
          </a:bodyPr>
          <a:lstStyle/>
          <a:p>
            <a:pPr marL="0" indent="0">
              <a:buNone/>
            </a:pPr>
            <a:r>
              <a:rPr lang="en-US" b="1" dirty="0"/>
              <a:t>2. Model-Driven DSS</a:t>
            </a:r>
          </a:p>
          <a:p>
            <a:pPr lvl="1"/>
            <a:r>
              <a:rPr lang="en-US" b="1" dirty="0"/>
              <a:t>Characteristics:</a:t>
            </a:r>
            <a:endParaRPr lang="en-US" dirty="0"/>
          </a:p>
          <a:p>
            <a:pPr lvl="1"/>
            <a:r>
              <a:rPr lang="en-US" dirty="0"/>
              <a:t>Relies on mathematical models and algorithms to analyze data and support decision-making.</a:t>
            </a:r>
          </a:p>
          <a:p>
            <a:pPr lvl="1"/>
            <a:r>
              <a:rPr lang="en-US" dirty="0"/>
              <a:t>Models can include optimization, simulation, and statistical models.</a:t>
            </a:r>
          </a:p>
          <a:p>
            <a:pPr lvl="1"/>
            <a:r>
              <a:rPr lang="en-US" b="1" dirty="0"/>
              <a:t>Examples:</a:t>
            </a:r>
            <a:endParaRPr lang="en-US" dirty="0"/>
          </a:p>
          <a:p>
            <a:pPr lvl="1"/>
            <a:r>
              <a:rPr lang="en-US" dirty="0"/>
              <a:t>Financial modeling systems</a:t>
            </a:r>
          </a:p>
          <a:p>
            <a:pPr lvl="1"/>
            <a:r>
              <a:rPr lang="en-US" dirty="0"/>
              <a:t>Risk analysis tools</a:t>
            </a:r>
          </a:p>
          <a:p>
            <a:pPr lvl="1"/>
            <a:r>
              <a:rPr lang="en-US" dirty="0"/>
              <a:t>Scheduling systems</a:t>
            </a:r>
          </a:p>
          <a:p>
            <a:pPr lvl="1"/>
            <a:r>
              <a:rPr lang="en-US" b="1" dirty="0"/>
              <a:t>Use Cases:</a:t>
            </a:r>
            <a:endParaRPr lang="en-US" dirty="0"/>
          </a:p>
          <a:p>
            <a:pPr lvl="1"/>
            <a:r>
              <a:rPr lang="en-US" dirty="0"/>
              <a:t>Budgeting and forecasting</a:t>
            </a:r>
          </a:p>
          <a:p>
            <a:pPr lvl="1"/>
            <a:r>
              <a:rPr lang="en-US" dirty="0"/>
              <a:t>Production planning</a:t>
            </a:r>
          </a:p>
          <a:p>
            <a:pPr lvl="1"/>
            <a:r>
              <a:rPr lang="en-US" dirty="0"/>
              <a:t>Logistics and supply chain management</a:t>
            </a:r>
          </a:p>
        </p:txBody>
      </p:sp>
    </p:spTree>
    <p:extLst>
      <p:ext uri="{BB962C8B-B14F-4D97-AF65-F5344CB8AC3E}">
        <p14:creationId xmlns:p14="http://schemas.microsoft.com/office/powerpoint/2010/main" val="3630662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177E-F09A-27B7-DB43-C0C783E22014}"/>
              </a:ext>
            </a:extLst>
          </p:cNvPr>
          <p:cNvSpPr>
            <a:spLocks noGrp="1"/>
          </p:cNvSpPr>
          <p:nvPr>
            <p:ph type="title"/>
          </p:nvPr>
        </p:nvSpPr>
        <p:spPr/>
        <p:txBody>
          <a:bodyPr/>
          <a:lstStyle/>
          <a:p>
            <a:r>
              <a:rPr lang="en-US" dirty="0"/>
              <a:t>Types of Decision Support System</a:t>
            </a:r>
          </a:p>
        </p:txBody>
      </p:sp>
      <p:sp>
        <p:nvSpPr>
          <p:cNvPr id="3" name="Content Placeholder 2">
            <a:extLst>
              <a:ext uri="{FF2B5EF4-FFF2-40B4-BE49-F238E27FC236}">
                <a16:creationId xmlns:a16="http://schemas.microsoft.com/office/drawing/2014/main" id="{51D09200-8C3F-7828-DBA5-86ABBA62CA38}"/>
              </a:ext>
            </a:extLst>
          </p:cNvPr>
          <p:cNvSpPr>
            <a:spLocks noGrp="1"/>
          </p:cNvSpPr>
          <p:nvPr>
            <p:ph idx="1"/>
          </p:nvPr>
        </p:nvSpPr>
        <p:spPr/>
        <p:txBody>
          <a:bodyPr>
            <a:normAutofit fontScale="92500" lnSpcReduction="10000"/>
          </a:bodyPr>
          <a:lstStyle/>
          <a:p>
            <a:pPr marL="0" indent="0">
              <a:buNone/>
            </a:pPr>
            <a:r>
              <a:rPr lang="en-US" b="1" dirty="0"/>
              <a:t>3. Knowledge-Driven DSS</a:t>
            </a:r>
          </a:p>
          <a:p>
            <a:pPr lvl="1"/>
            <a:r>
              <a:rPr lang="en-US" b="1" dirty="0"/>
              <a:t>Characteristics:</a:t>
            </a:r>
            <a:endParaRPr lang="en-US" dirty="0"/>
          </a:p>
          <a:p>
            <a:pPr lvl="1"/>
            <a:r>
              <a:rPr lang="en-US" dirty="0"/>
              <a:t>Provides specialized problem-solving expertise stored as facts, rules, procedures, or in similar structures.</a:t>
            </a:r>
          </a:p>
          <a:p>
            <a:pPr lvl="1"/>
            <a:r>
              <a:rPr lang="en-US" dirty="0"/>
              <a:t>Often incorporates artificial intelligence and expert systems.</a:t>
            </a:r>
          </a:p>
          <a:p>
            <a:pPr lvl="1"/>
            <a:r>
              <a:rPr lang="en-US" b="1" dirty="0"/>
              <a:t>Examples:</a:t>
            </a:r>
            <a:endParaRPr lang="en-US" dirty="0"/>
          </a:p>
          <a:p>
            <a:pPr lvl="1"/>
            <a:r>
              <a:rPr lang="en-US" dirty="0"/>
              <a:t>Diagnostic systems</a:t>
            </a:r>
          </a:p>
          <a:p>
            <a:pPr lvl="1"/>
            <a:r>
              <a:rPr lang="en-US" dirty="0"/>
              <a:t>Advisory systems</a:t>
            </a:r>
          </a:p>
          <a:p>
            <a:pPr lvl="1"/>
            <a:r>
              <a:rPr lang="en-US" b="1" dirty="0"/>
              <a:t>Use Cases:</a:t>
            </a:r>
            <a:endParaRPr lang="en-US" dirty="0"/>
          </a:p>
          <a:p>
            <a:pPr lvl="1"/>
            <a:r>
              <a:rPr lang="en-US" dirty="0"/>
              <a:t>Medical diagnosis</a:t>
            </a:r>
          </a:p>
          <a:p>
            <a:pPr lvl="1"/>
            <a:r>
              <a:rPr lang="en-US" dirty="0"/>
              <a:t>Equipment repair and maintenance</a:t>
            </a:r>
          </a:p>
          <a:p>
            <a:pPr lvl="1"/>
            <a:r>
              <a:rPr lang="en-US" dirty="0"/>
              <a:t>Investment advice</a:t>
            </a:r>
          </a:p>
        </p:txBody>
      </p:sp>
    </p:spTree>
    <p:extLst>
      <p:ext uri="{BB962C8B-B14F-4D97-AF65-F5344CB8AC3E}">
        <p14:creationId xmlns:p14="http://schemas.microsoft.com/office/powerpoint/2010/main" val="939118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177E-F09A-27B7-DB43-C0C783E22014}"/>
              </a:ext>
            </a:extLst>
          </p:cNvPr>
          <p:cNvSpPr>
            <a:spLocks noGrp="1"/>
          </p:cNvSpPr>
          <p:nvPr>
            <p:ph type="title"/>
          </p:nvPr>
        </p:nvSpPr>
        <p:spPr/>
        <p:txBody>
          <a:bodyPr/>
          <a:lstStyle/>
          <a:p>
            <a:r>
              <a:rPr lang="en-US" dirty="0"/>
              <a:t>Types of Decision Support System</a:t>
            </a:r>
          </a:p>
        </p:txBody>
      </p:sp>
      <p:sp>
        <p:nvSpPr>
          <p:cNvPr id="3" name="Content Placeholder 2">
            <a:extLst>
              <a:ext uri="{FF2B5EF4-FFF2-40B4-BE49-F238E27FC236}">
                <a16:creationId xmlns:a16="http://schemas.microsoft.com/office/drawing/2014/main" id="{51D09200-8C3F-7828-DBA5-86ABBA62CA38}"/>
              </a:ext>
            </a:extLst>
          </p:cNvPr>
          <p:cNvSpPr>
            <a:spLocks noGrp="1"/>
          </p:cNvSpPr>
          <p:nvPr>
            <p:ph idx="1"/>
          </p:nvPr>
        </p:nvSpPr>
        <p:spPr/>
        <p:txBody>
          <a:bodyPr>
            <a:normAutofit lnSpcReduction="10000"/>
          </a:bodyPr>
          <a:lstStyle/>
          <a:p>
            <a:pPr marL="0" indent="0">
              <a:buNone/>
            </a:pPr>
            <a:r>
              <a:rPr lang="en-US" b="1" dirty="0"/>
              <a:t>4. Document-Driven DSS</a:t>
            </a:r>
          </a:p>
          <a:p>
            <a:pPr lvl="1"/>
            <a:r>
              <a:rPr lang="en-US" b="1" dirty="0"/>
              <a:t>Characteristics:</a:t>
            </a:r>
            <a:endParaRPr lang="en-US" dirty="0"/>
          </a:p>
          <a:p>
            <a:pPr lvl="1"/>
            <a:r>
              <a:rPr lang="en-US" dirty="0"/>
              <a:t>Manages, retrieves, and manipulates unstructured or semi-structured documents.</a:t>
            </a:r>
          </a:p>
          <a:p>
            <a:pPr lvl="1"/>
            <a:r>
              <a:rPr lang="en-US" dirty="0"/>
              <a:t>Uses text search and retrieval tools.</a:t>
            </a:r>
          </a:p>
          <a:p>
            <a:pPr lvl="1"/>
            <a:r>
              <a:rPr lang="en-US" b="1" dirty="0"/>
              <a:t>Examples:</a:t>
            </a:r>
            <a:endParaRPr lang="en-US" dirty="0"/>
          </a:p>
          <a:p>
            <a:pPr lvl="1"/>
            <a:r>
              <a:rPr lang="en-US" dirty="0"/>
              <a:t>Document management systems</a:t>
            </a:r>
          </a:p>
          <a:p>
            <a:pPr lvl="1"/>
            <a:r>
              <a:rPr lang="en-US" dirty="0"/>
              <a:t>Legal research systems</a:t>
            </a:r>
          </a:p>
          <a:p>
            <a:pPr lvl="1"/>
            <a:r>
              <a:rPr lang="en-US" b="1" dirty="0"/>
              <a:t>Use Cases:</a:t>
            </a:r>
            <a:endParaRPr lang="en-US" dirty="0"/>
          </a:p>
          <a:p>
            <a:pPr lvl="1"/>
            <a:r>
              <a:rPr lang="en-US" dirty="0"/>
              <a:t>Legal case analysis</a:t>
            </a:r>
          </a:p>
          <a:p>
            <a:pPr lvl="1"/>
            <a:r>
              <a:rPr lang="en-US" dirty="0"/>
              <a:t>Policy documentation</a:t>
            </a:r>
          </a:p>
          <a:p>
            <a:pPr lvl="1"/>
            <a:r>
              <a:rPr lang="en-US" dirty="0"/>
              <a:t>Contract management</a:t>
            </a:r>
          </a:p>
        </p:txBody>
      </p:sp>
    </p:spTree>
    <p:extLst>
      <p:ext uri="{BB962C8B-B14F-4D97-AF65-F5344CB8AC3E}">
        <p14:creationId xmlns:p14="http://schemas.microsoft.com/office/powerpoint/2010/main" val="3353840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9CE6C-B70B-D13D-845F-20A36861DB59}"/>
              </a:ext>
            </a:extLst>
          </p:cNvPr>
          <p:cNvSpPr>
            <a:spLocks noGrp="1"/>
          </p:cNvSpPr>
          <p:nvPr>
            <p:ph type="title"/>
          </p:nvPr>
        </p:nvSpPr>
        <p:spPr/>
        <p:txBody>
          <a:bodyPr/>
          <a:lstStyle/>
          <a:p>
            <a:r>
              <a:rPr lang="en-US" dirty="0"/>
              <a:t>DSS types of decisions – Structured decisions</a:t>
            </a:r>
          </a:p>
        </p:txBody>
      </p:sp>
      <p:sp>
        <p:nvSpPr>
          <p:cNvPr id="3" name="Content Placeholder 2">
            <a:extLst>
              <a:ext uri="{FF2B5EF4-FFF2-40B4-BE49-F238E27FC236}">
                <a16:creationId xmlns:a16="http://schemas.microsoft.com/office/drawing/2014/main" id="{B7294ED0-40FA-4FC4-367E-F1C220558BF2}"/>
              </a:ext>
            </a:extLst>
          </p:cNvPr>
          <p:cNvSpPr>
            <a:spLocks noGrp="1"/>
          </p:cNvSpPr>
          <p:nvPr>
            <p:ph idx="1"/>
          </p:nvPr>
        </p:nvSpPr>
        <p:spPr/>
        <p:txBody>
          <a:bodyPr>
            <a:normAutofit fontScale="92500" lnSpcReduction="10000"/>
          </a:bodyPr>
          <a:lstStyle/>
          <a:p>
            <a:r>
              <a:rPr lang="en-US" dirty="0"/>
              <a:t>Structured decisions are routine and repetitive decisions that have a clear procedure for handling them. </a:t>
            </a:r>
          </a:p>
          <a:p>
            <a:r>
              <a:rPr lang="en-US" dirty="0"/>
              <a:t>These decisions can be automated and typically involve straightforward problems with known solutions. </a:t>
            </a:r>
          </a:p>
          <a:p>
            <a:r>
              <a:rPr lang="en-US" dirty="0"/>
              <a:t>The steps to solve these problems are well-defined, and the data required to make the decisions are readily available.</a:t>
            </a:r>
          </a:p>
          <a:p>
            <a:r>
              <a:rPr lang="en-US" b="1" dirty="0"/>
              <a:t>Examples:</a:t>
            </a:r>
            <a:endParaRPr lang="en-US" dirty="0"/>
          </a:p>
          <a:p>
            <a:pPr lvl="1"/>
            <a:r>
              <a:rPr lang="en-US" dirty="0"/>
              <a:t>Inventory control</a:t>
            </a:r>
          </a:p>
          <a:p>
            <a:pPr lvl="1"/>
            <a:r>
              <a:rPr lang="en-US" dirty="0"/>
              <a:t>Payroll processing</a:t>
            </a:r>
          </a:p>
          <a:p>
            <a:pPr lvl="1"/>
            <a:r>
              <a:rPr lang="en-US" dirty="0"/>
              <a:t>Order processing</a:t>
            </a:r>
          </a:p>
          <a:p>
            <a:pPr lvl="1"/>
            <a:r>
              <a:rPr lang="en-US" dirty="0"/>
              <a:t>Scheduling</a:t>
            </a:r>
          </a:p>
          <a:p>
            <a:endParaRPr lang="en-US" dirty="0"/>
          </a:p>
        </p:txBody>
      </p:sp>
    </p:spTree>
    <p:extLst>
      <p:ext uri="{BB962C8B-B14F-4D97-AF65-F5344CB8AC3E}">
        <p14:creationId xmlns:p14="http://schemas.microsoft.com/office/powerpoint/2010/main" val="1853768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177E-F09A-27B7-DB43-C0C783E22014}"/>
              </a:ext>
            </a:extLst>
          </p:cNvPr>
          <p:cNvSpPr>
            <a:spLocks noGrp="1"/>
          </p:cNvSpPr>
          <p:nvPr>
            <p:ph type="title"/>
          </p:nvPr>
        </p:nvSpPr>
        <p:spPr/>
        <p:txBody>
          <a:bodyPr/>
          <a:lstStyle/>
          <a:p>
            <a:r>
              <a:rPr lang="en-US" dirty="0"/>
              <a:t>Types of Decision Support System</a:t>
            </a:r>
          </a:p>
        </p:txBody>
      </p:sp>
      <p:sp>
        <p:nvSpPr>
          <p:cNvPr id="3" name="Content Placeholder 2">
            <a:extLst>
              <a:ext uri="{FF2B5EF4-FFF2-40B4-BE49-F238E27FC236}">
                <a16:creationId xmlns:a16="http://schemas.microsoft.com/office/drawing/2014/main" id="{51D09200-8C3F-7828-DBA5-86ABBA62CA38}"/>
              </a:ext>
            </a:extLst>
          </p:cNvPr>
          <p:cNvSpPr>
            <a:spLocks noGrp="1"/>
          </p:cNvSpPr>
          <p:nvPr>
            <p:ph idx="1"/>
          </p:nvPr>
        </p:nvSpPr>
        <p:spPr/>
        <p:txBody>
          <a:bodyPr>
            <a:normAutofit lnSpcReduction="10000"/>
          </a:bodyPr>
          <a:lstStyle/>
          <a:p>
            <a:pPr marL="0" indent="0">
              <a:buNone/>
            </a:pPr>
            <a:r>
              <a:rPr lang="en-US" b="1" dirty="0"/>
              <a:t>5. Communication-Driven DSS</a:t>
            </a:r>
          </a:p>
          <a:p>
            <a:pPr lvl="1"/>
            <a:r>
              <a:rPr lang="en-US" b="1" dirty="0"/>
              <a:t>Characteristics:</a:t>
            </a:r>
            <a:endParaRPr lang="en-US" dirty="0"/>
          </a:p>
          <a:p>
            <a:pPr lvl="1"/>
            <a:r>
              <a:rPr lang="en-US" dirty="0"/>
              <a:t>Facilitates collaboration and communication among team members.</a:t>
            </a:r>
          </a:p>
          <a:p>
            <a:pPr lvl="1"/>
            <a:r>
              <a:rPr lang="en-US" dirty="0"/>
              <a:t>Often integrates groupware and collaboration tools.</a:t>
            </a:r>
          </a:p>
          <a:p>
            <a:pPr lvl="1"/>
            <a:r>
              <a:rPr lang="en-US" b="1" dirty="0"/>
              <a:t>Examples:</a:t>
            </a:r>
            <a:endParaRPr lang="en-US" dirty="0"/>
          </a:p>
          <a:p>
            <a:pPr lvl="1"/>
            <a:r>
              <a:rPr lang="en-US" dirty="0"/>
              <a:t>Group decision support systems (GDSS)</a:t>
            </a:r>
          </a:p>
          <a:p>
            <a:pPr lvl="1"/>
            <a:r>
              <a:rPr lang="en-US" dirty="0"/>
              <a:t>Video conferencing systems</a:t>
            </a:r>
          </a:p>
          <a:p>
            <a:pPr lvl="1"/>
            <a:r>
              <a:rPr lang="en-US" b="1" dirty="0"/>
              <a:t>Use Cases:</a:t>
            </a:r>
            <a:endParaRPr lang="en-US" dirty="0"/>
          </a:p>
          <a:p>
            <a:pPr lvl="1"/>
            <a:r>
              <a:rPr lang="en-US" dirty="0"/>
              <a:t>Team meetings and brainstorming</a:t>
            </a:r>
          </a:p>
          <a:p>
            <a:pPr lvl="1"/>
            <a:r>
              <a:rPr lang="en-US" dirty="0"/>
              <a:t>Project management</a:t>
            </a:r>
          </a:p>
          <a:p>
            <a:pPr lvl="1"/>
            <a:r>
              <a:rPr lang="en-US" dirty="0"/>
              <a:t>Collaborative writing and editing</a:t>
            </a:r>
          </a:p>
        </p:txBody>
      </p:sp>
    </p:spTree>
    <p:extLst>
      <p:ext uri="{BB962C8B-B14F-4D97-AF65-F5344CB8AC3E}">
        <p14:creationId xmlns:p14="http://schemas.microsoft.com/office/powerpoint/2010/main" val="11315952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A935-EF62-F4F5-7756-3D003D0C1E2B}"/>
              </a:ext>
            </a:extLst>
          </p:cNvPr>
          <p:cNvSpPr>
            <a:spLocks noGrp="1"/>
          </p:cNvSpPr>
          <p:nvPr>
            <p:ph type="title"/>
          </p:nvPr>
        </p:nvSpPr>
        <p:spPr/>
        <p:txBody>
          <a:bodyPr/>
          <a:lstStyle/>
          <a:p>
            <a:r>
              <a:rPr lang="en-US" dirty="0"/>
              <a:t>Where to use DSS?</a:t>
            </a:r>
          </a:p>
        </p:txBody>
      </p:sp>
      <p:sp>
        <p:nvSpPr>
          <p:cNvPr id="3" name="Content Placeholder 2">
            <a:extLst>
              <a:ext uri="{FF2B5EF4-FFF2-40B4-BE49-F238E27FC236}">
                <a16:creationId xmlns:a16="http://schemas.microsoft.com/office/drawing/2014/main" id="{C00E3071-472D-7104-0099-7ACA0CFA0C72}"/>
              </a:ext>
            </a:extLst>
          </p:cNvPr>
          <p:cNvSpPr>
            <a:spLocks noGrp="1"/>
          </p:cNvSpPr>
          <p:nvPr>
            <p:ph idx="1"/>
          </p:nvPr>
        </p:nvSpPr>
        <p:spPr/>
        <p:txBody>
          <a:bodyPr>
            <a:normAutofit fontScale="77500" lnSpcReduction="20000"/>
          </a:bodyPr>
          <a:lstStyle/>
          <a:p>
            <a:pPr>
              <a:buFont typeface="+mj-lt"/>
              <a:buAutoNum type="arabicPeriod"/>
            </a:pPr>
            <a:r>
              <a:rPr lang="en-US" b="1" dirty="0"/>
              <a:t>Business Management</a:t>
            </a:r>
            <a:r>
              <a:rPr lang="en-US" dirty="0"/>
              <a:t>: DSS aids managers in making strategic, tactical, and operational decisions by providing relevant information and analysis. It assists in areas like financial planning, resource allocation, and performance evaluation.</a:t>
            </a:r>
          </a:p>
          <a:p>
            <a:pPr>
              <a:buFont typeface="+mj-lt"/>
              <a:buAutoNum type="arabicPeriod"/>
            </a:pPr>
            <a:r>
              <a:rPr lang="en-US" b="1" dirty="0"/>
              <a:t>Healthcare</a:t>
            </a:r>
            <a:r>
              <a:rPr lang="en-US" dirty="0"/>
              <a:t>: DSS helps healthcare professionals in diagnosing diseases, planning treatments, and managing patient care. It can analyze medical records, lab results, and patient histories to support clinical decision-making.</a:t>
            </a:r>
          </a:p>
          <a:p>
            <a:pPr>
              <a:buFont typeface="+mj-lt"/>
              <a:buAutoNum type="arabicPeriod"/>
            </a:pPr>
            <a:r>
              <a:rPr lang="en-US" b="1" dirty="0"/>
              <a:t>Finance and Investment</a:t>
            </a:r>
            <a:r>
              <a:rPr lang="en-US" dirty="0"/>
              <a:t>: DSS assists investors, traders, and financial analysts in making investment decisions. It can analyze market trends, financial data, and risk factors to recommend investment strategies and portfolio management.</a:t>
            </a:r>
          </a:p>
          <a:p>
            <a:pPr>
              <a:buFont typeface="+mj-lt"/>
              <a:buAutoNum type="arabicPeriod"/>
            </a:pPr>
            <a:r>
              <a:rPr lang="en-US" b="1" dirty="0"/>
              <a:t>Supply Chain Management</a:t>
            </a:r>
            <a:r>
              <a:rPr lang="en-US" dirty="0"/>
              <a:t>: DSS supports decision-making in supply chain optimization, inventory management, and logistics. It helps in forecasting demand, optimizing distribution routes, and managing inventory levels to improve efficiency and reduce costs.</a:t>
            </a:r>
          </a:p>
          <a:p>
            <a:pPr marL="0" indent="0">
              <a:buNone/>
            </a:pPr>
            <a:endParaRPr lang="en-US" dirty="0"/>
          </a:p>
        </p:txBody>
      </p:sp>
    </p:spTree>
    <p:extLst>
      <p:ext uri="{BB962C8B-B14F-4D97-AF65-F5344CB8AC3E}">
        <p14:creationId xmlns:p14="http://schemas.microsoft.com/office/powerpoint/2010/main" val="32023679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A935-EF62-F4F5-7756-3D003D0C1E2B}"/>
              </a:ext>
            </a:extLst>
          </p:cNvPr>
          <p:cNvSpPr>
            <a:spLocks noGrp="1"/>
          </p:cNvSpPr>
          <p:nvPr>
            <p:ph type="title"/>
          </p:nvPr>
        </p:nvSpPr>
        <p:spPr/>
        <p:txBody>
          <a:bodyPr/>
          <a:lstStyle/>
          <a:p>
            <a:r>
              <a:rPr lang="en-US" dirty="0"/>
              <a:t>Where to use DSS?</a:t>
            </a:r>
          </a:p>
        </p:txBody>
      </p:sp>
      <p:sp>
        <p:nvSpPr>
          <p:cNvPr id="3" name="Content Placeholder 2">
            <a:extLst>
              <a:ext uri="{FF2B5EF4-FFF2-40B4-BE49-F238E27FC236}">
                <a16:creationId xmlns:a16="http://schemas.microsoft.com/office/drawing/2014/main" id="{C00E3071-472D-7104-0099-7ACA0CFA0C72}"/>
              </a:ext>
            </a:extLst>
          </p:cNvPr>
          <p:cNvSpPr>
            <a:spLocks noGrp="1"/>
          </p:cNvSpPr>
          <p:nvPr>
            <p:ph idx="1"/>
          </p:nvPr>
        </p:nvSpPr>
        <p:spPr/>
        <p:txBody>
          <a:bodyPr>
            <a:normAutofit fontScale="70000" lnSpcReduction="20000"/>
          </a:bodyPr>
          <a:lstStyle/>
          <a:p>
            <a:pPr>
              <a:buFont typeface="+mj-lt"/>
              <a:buAutoNum type="arabicPeriod"/>
            </a:pPr>
            <a:r>
              <a:rPr lang="en-US" b="1" dirty="0"/>
              <a:t>Marketing and Sales</a:t>
            </a:r>
            <a:r>
              <a:rPr lang="en-US" dirty="0"/>
              <a:t>: DSS aids marketers and sales teams in identifying target markets, analyzing customer behavior, and designing marketing campaigns. It can analyze sales data, customer demographics, and market trends to optimize marketing strategies.</a:t>
            </a:r>
          </a:p>
          <a:p>
            <a:pPr>
              <a:buFont typeface="+mj-lt"/>
              <a:buAutoNum type="arabicPeriod"/>
            </a:pPr>
            <a:r>
              <a:rPr lang="en-US" b="1" dirty="0"/>
              <a:t>Environmental Management</a:t>
            </a:r>
            <a:r>
              <a:rPr lang="en-US" dirty="0"/>
              <a:t>: DSS assists environmental scientists and policymakers in analyzing environmental data, modeling ecological systems, and making decisions related to conservation, pollution control, and sustainable development.</a:t>
            </a:r>
          </a:p>
          <a:p>
            <a:pPr>
              <a:buFont typeface="+mj-lt"/>
              <a:buAutoNum type="arabicPeriod"/>
            </a:pPr>
            <a:r>
              <a:rPr lang="en-US" b="1" dirty="0"/>
              <a:t>Education</a:t>
            </a:r>
            <a:r>
              <a:rPr lang="en-US" dirty="0"/>
              <a:t>: DSS helps educators and administrators in planning curriculum, evaluating student performance, and allocating resources. It can analyze student data, learning outcomes, and teaching effectiveness to improve educational outcomes.</a:t>
            </a:r>
          </a:p>
          <a:p>
            <a:pPr>
              <a:buFont typeface="+mj-lt"/>
              <a:buAutoNum type="arabicPeriod"/>
            </a:pPr>
            <a:r>
              <a:rPr lang="en-US" b="1" dirty="0"/>
              <a:t>Transportation and Urban Planning</a:t>
            </a:r>
            <a:r>
              <a:rPr lang="en-US" dirty="0"/>
              <a:t>: DSS assists transportation planners and urban developers in designing transportation systems, optimizing traffic flow, and planning urban infrastructure. It can analyze traffic patterns, demographic data, and environmental factors to support urban planning decisions.</a:t>
            </a:r>
          </a:p>
          <a:p>
            <a:pPr>
              <a:buFont typeface="+mj-lt"/>
              <a:buAutoNum type="arabicPeriod"/>
            </a:pPr>
            <a:r>
              <a:rPr lang="en-US" b="1" dirty="0"/>
              <a:t>Agriculture</a:t>
            </a:r>
            <a:r>
              <a:rPr lang="en-US" dirty="0"/>
              <a:t>: DSS aids farmers and agricultural experts in optimizing crop production, managing resources, and mitigating risks. It can analyze weather data, soil conditions, and crop yields to recommend planting schedules, irrigation strategies, and pest control measures.</a:t>
            </a:r>
          </a:p>
        </p:txBody>
      </p:sp>
    </p:spTree>
    <p:extLst>
      <p:ext uri="{BB962C8B-B14F-4D97-AF65-F5344CB8AC3E}">
        <p14:creationId xmlns:p14="http://schemas.microsoft.com/office/powerpoint/2010/main" val="751769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198F451-6EE2-E24A-31C1-024461BBB2A3}"/>
              </a:ext>
            </a:extLst>
          </p:cNvPr>
          <p:cNvPicPr>
            <a:picLocks noGrp="1" noChangeAspect="1"/>
          </p:cNvPicPr>
          <p:nvPr>
            <p:ph idx="1"/>
          </p:nvPr>
        </p:nvPicPr>
        <p:blipFill rotWithShape="1">
          <a:blip r:embed="rId2"/>
          <a:srcRect r="-2" b="5907"/>
          <a:stretch/>
        </p:blipFill>
        <p:spPr>
          <a:xfrm>
            <a:off x="-6588" y="10"/>
            <a:ext cx="12198588" cy="6857990"/>
          </a:xfrm>
          <a:prstGeom prst="rect">
            <a:avLst/>
          </a:prstGeom>
        </p:spPr>
      </p:pic>
    </p:spTree>
    <p:extLst>
      <p:ext uri="{BB962C8B-B14F-4D97-AF65-F5344CB8AC3E}">
        <p14:creationId xmlns:p14="http://schemas.microsoft.com/office/powerpoint/2010/main" val="1921671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521532D-1676-4EE1-4925-75B6FF362481}"/>
              </a:ext>
            </a:extLst>
          </p:cNvPr>
          <p:cNvPicPr>
            <a:picLocks noGrp="1" noChangeAspect="1"/>
          </p:cNvPicPr>
          <p:nvPr>
            <p:ph idx="1"/>
          </p:nvPr>
        </p:nvPicPr>
        <p:blipFill rotWithShape="1">
          <a:blip r:embed="rId2"/>
          <a:srcRect t="11641" r="-2" b="1866"/>
          <a:stretch/>
        </p:blipFill>
        <p:spPr>
          <a:xfrm>
            <a:off x="-6588" y="10"/>
            <a:ext cx="12198588" cy="6857990"/>
          </a:xfrm>
          <a:prstGeom prst="rect">
            <a:avLst/>
          </a:prstGeom>
        </p:spPr>
      </p:pic>
      <p:sp>
        <p:nvSpPr>
          <p:cNvPr id="10" name="Rectangle 9">
            <a:extLst>
              <a:ext uri="{FF2B5EF4-FFF2-40B4-BE49-F238E27FC236}">
                <a16:creationId xmlns:a16="http://schemas.microsoft.com/office/drawing/2014/main" id="{FE29D509-65D8-0297-0BE0-870D888D4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344662" y="-986973"/>
            <a:ext cx="3512260" cy="12201589"/>
          </a:xfrm>
          <a:prstGeom prst="rect">
            <a:avLst/>
          </a:prstGeom>
          <a:gradFill flip="none" rotWithShape="1">
            <a:gsLst>
              <a:gs pos="10000">
                <a:srgbClr val="000000">
                  <a:alpha val="0"/>
                </a:srgbClr>
              </a:gs>
              <a:gs pos="55000">
                <a:srgbClr val="000000">
                  <a:alpha val="25000"/>
                </a:srgbClr>
              </a:gs>
              <a:gs pos="100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8671CFF-13CE-4046-6B91-44F30DCCF2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5966048"/>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62983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A8BA8-0CD3-01DB-B7C6-420B98546D6F}"/>
              </a:ext>
            </a:extLst>
          </p:cNvPr>
          <p:cNvSpPr>
            <a:spLocks noGrp="1"/>
          </p:cNvSpPr>
          <p:nvPr>
            <p:ph type="title"/>
          </p:nvPr>
        </p:nvSpPr>
        <p:spPr/>
        <p:txBody>
          <a:bodyPr/>
          <a:lstStyle/>
          <a:p>
            <a:r>
              <a:rPr lang="en-US" dirty="0"/>
              <a:t>Behavioral Model</a:t>
            </a:r>
          </a:p>
        </p:txBody>
      </p:sp>
      <p:sp>
        <p:nvSpPr>
          <p:cNvPr id="3" name="Content Placeholder 2">
            <a:extLst>
              <a:ext uri="{FF2B5EF4-FFF2-40B4-BE49-F238E27FC236}">
                <a16:creationId xmlns:a16="http://schemas.microsoft.com/office/drawing/2014/main" id="{DD2ED882-FCA4-20A5-15F2-F74093BBFAC4}"/>
              </a:ext>
            </a:extLst>
          </p:cNvPr>
          <p:cNvSpPr>
            <a:spLocks noGrp="1"/>
          </p:cNvSpPr>
          <p:nvPr>
            <p:ph idx="1"/>
          </p:nvPr>
        </p:nvSpPr>
        <p:spPr/>
        <p:txBody>
          <a:bodyPr>
            <a:normAutofit fontScale="85000" lnSpcReduction="20000"/>
          </a:bodyPr>
          <a:lstStyle/>
          <a:p>
            <a:r>
              <a:rPr lang="en-US" dirty="0"/>
              <a:t>Behavioral models in Decision Support Systems (DSS) focus on understanding and improving decision-making processes by incorporating human behavior, cognitive processes, and social dynamics.</a:t>
            </a:r>
          </a:p>
          <a:p>
            <a:r>
              <a:rPr lang="en-US" dirty="0"/>
              <a:t>These models aim to enhance the effectiveness of decisions by taking into account how individuals and groups actually make decisions, rather than relying solely on mathematical or statistical optimization.</a:t>
            </a:r>
          </a:p>
          <a:p>
            <a:r>
              <a:rPr lang="en-US" dirty="0"/>
              <a:t>Behavioral model DSS are designed to support decision-making by:</a:t>
            </a:r>
          </a:p>
          <a:p>
            <a:pPr lvl="1"/>
            <a:r>
              <a:rPr lang="en-US" b="1" dirty="0"/>
              <a:t>Recognizing Cognitive Biases:</a:t>
            </a:r>
            <a:r>
              <a:rPr lang="en-US" dirty="0"/>
              <a:t> Identifying and mitigating biases and heuristics that can affect judgment and decision-making.</a:t>
            </a:r>
          </a:p>
          <a:p>
            <a:pPr lvl="1"/>
            <a:r>
              <a:rPr lang="en-US" b="1" dirty="0"/>
              <a:t>Facilitating Group Dynamics:</a:t>
            </a:r>
            <a:r>
              <a:rPr lang="en-US" dirty="0"/>
              <a:t> Supporting collaborative decision-making processes by addressing group interactions, communication patterns, and conflict resolution.</a:t>
            </a:r>
          </a:p>
          <a:p>
            <a:pPr lvl="1"/>
            <a:r>
              <a:rPr lang="en-US" b="1" dirty="0"/>
              <a:t>Enhancing Human Intuition and Judgment:</a:t>
            </a:r>
            <a:r>
              <a:rPr lang="en-US" dirty="0"/>
              <a:t> Leveraging the strengths of human intuition and expertise in complex, ambiguous situations.</a:t>
            </a:r>
          </a:p>
          <a:p>
            <a:pPr lvl="1"/>
            <a:r>
              <a:rPr lang="en-US" b="1" dirty="0"/>
              <a:t>Providing Scenario Analysis:</a:t>
            </a:r>
            <a:r>
              <a:rPr lang="en-US" dirty="0"/>
              <a:t> Allowing decision-makers to explore and compare different scenarios and their potential outcomes.</a:t>
            </a:r>
          </a:p>
          <a:p>
            <a:endParaRPr lang="en-US" dirty="0"/>
          </a:p>
        </p:txBody>
      </p:sp>
    </p:spTree>
    <p:extLst>
      <p:ext uri="{BB962C8B-B14F-4D97-AF65-F5344CB8AC3E}">
        <p14:creationId xmlns:p14="http://schemas.microsoft.com/office/powerpoint/2010/main" val="42269598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988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99FD43AB-3F83-5360-E03E-A1079931EE27}"/>
              </a:ext>
            </a:extLst>
          </p:cNvPr>
          <p:cNvPicPr>
            <a:picLocks noGrp="1" noChangeAspect="1"/>
          </p:cNvPicPr>
          <p:nvPr>
            <p:ph idx="1"/>
          </p:nvPr>
        </p:nvPicPr>
        <p:blipFill rotWithShape="1">
          <a:blip r:embed="rId2"/>
          <a:srcRect r="-2" b="11811"/>
          <a:stretch/>
        </p:blipFill>
        <p:spPr>
          <a:xfrm>
            <a:off x="1141241" y="643467"/>
            <a:ext cx="9909517" cy="5571066"/>
          </a:xfrm>
          <a:prstGeom prst="rect">
            <a:avLst/>
          </a:prstGeom>
        </p:spPr>
      </p:pic>
    </p:spTree>
    <p:extLst>
      <p:ext uri="{BB962C8B-B14F-4D97-AF65-F5344CB8AC3E}">
        <p14:creationId xmlns:p14="http://schemas.microsoft.com/office/powerpoint/2010/main" val="3533033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CFB124C-4B0C-4A81-8633-17257B151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2006" y="569844"/>
            <a:ext cx="8427988" cy="5649981"/>
          </a:xfrm>
          <a:prstGeom prst="rect">
            <a:avLst/>
          </a:prstGeom>
          <a:ln>
            <a:noFill/>
          </a:ln>
          <a:effectLst>
            <a:outerShdw blurRad="317500" dist="3175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F34620F9-D327-2132-94E1-BAEB2DE8A27C}"/>
              </a:ext>
            </a:extLst>
          </p:cNvPr>
          <p:cNvPicPr>
            <a:picLocks noGrp="1" noChangeAspect="1"/>
          </p:cNvPicPr>
          <p:nvPr>
            <p:ph idx="1"/>
          </p:nvPr>
        </p:nvPicPr>
        <p:blipFill rotWithShape="1">
          <a:blip r:embed="rId2"/>
          <a:srcRect r="2780" b="1"/>
          <a:stretch/>
        </p:blipFill>
        <p:spPr>
          <a:xfrm>
            <a:off x="1882006" y="569843"/>
            <a:ext cx="8450714" cy="5649981"/>
          </a:xfrm>
          <a:prstGeom prst="rect">
            <a:avLst/>
          </a:prstGeom>
        </p:spPr>
      </p:pic>
    </p:spTree>
    <p:extLst>
      <p:ext uri="{BB962C8B-B14F-4D97-AF65-F5344CB8AC3E}">
        <p14:creationId xmlns:p14="http://schemas.microsoft.com/office/powerpoint/2010/main" val="13483398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7B01C-79B6-4C1E-BEC4-D0395A9FA3B3}"/>
              </a:ext>
            </a:extLst>
          </p:cNvPr>
          <p:cNvSpPr>
            <a:spLocks noGrp="1"/>
          </p:cNvSpPr>
          <p:nvPr>
            <p:ph type="title"/>
          </p:nvPr>
        </p:nvSpPr>
        <p:spPr/>
        <p:txBody>
          <a:bodyPr/>
          <a:lstStyle/>
          <a:p>
            <a:r>
              <a:rPr lang="en-US" dirty="0"/>
              <a:t>Group decision support system (GDSS)</a:t>
            </a:r>
          </a:p>
        </p:txBody>
      </p:sp>
      <p:sp>
        <p:nvSpPr>
          <p:cNvPr id="3" name="Content Placeholder 2">
            <a:extLst>
              <a:ext uri="{FF2B5EF4-FFF2-40B4-BE49-F238E27FC236}">
                <a16:creationId xmlns:a16="http://schemas.microsoft.com/office/drawing/2014/main" id="{2FCB702C-5618-C2AE-2CD7-822D7F80B17D}"/>
              </a:ext>
            </a:extLst>
          </p:cNvPr>
          <p:cNvSpPr>
            <a:spLocks noGrp="1"/>
          </p:cNvSpPr>
          <p:nvPr>
            <p:ph idx="1"/>
          </p:nvPr>
        </p:nvSpPr>
        <p:spPr/>
        <p:txBody>
          <a:bodyPr>
            <a:normAutofit fontScale="70000" lnSpcReduction="20000"/>
          </a:bodyPr>
          <a:lstStyle/>
          <a:p>
            <a:r>
              <a:rPr lang="en-US" dirty="0"/>
              <a:t>A Group Decision Support System (GDSS) is designed to facilitate decision-making processes for groups. </a:t>
            </a:r>
          </a:p>
          <a:p>
            <a:r>
              <a:rPr lang="en-US" dirty="0"/>
              <a:t>These systems support collaborative work by providing tools and techniques that enhance communication, decision-making, and problem-solving among team members. </a:t>
            </a:r>
          </a:p>
          <a:p>
            <a:r>
              <a:rPr lang="en-US" dirty="0"/>
              <a:t>GDSS aim to improve the quality and efficiency of group decisions by leveraging technology to manage group dynamics, collect and analyze data, and generate solutions.</a:t>
            </a:r>
          </a:p>
          <a:p>
            <a:r>
              <a:rPr lang="en-US" dirty="0"/>
              <a:t>GDSS are designed to:</a:t>
            </a:r>
          </a:p>
          <a:p>
            <a:pPr lvl="1"/>
            <a:r>
              <a:rPr lang="en-US" b="1" dirty="0"/>
              <a:t>Enhance Communication:</a:t>
            </a:r>
            <a:r>
              <a:rPr lang="en-US" dirty="0"/>
              <a:t> Provide platforms for real-time and asynchronous communication among group members.</a:t>
            </a:r>
          </a:p>
          <a:p>
            <a:pPr lvl="1"/>
            <a:r>
              <a:rPr lang="en-US" b="1" dirty="0"/>
              <a:t>Improve Collaboration:</a:t>
            </a:r>
            <a:r>
              <a:rPr lang="en-US" dirty="0"/>
              <a:t> Enable sharing of information, ideas, and documents to foster collaborative decision-making.</a:t>
            </a:r>
          </a:p>
          <a:p>
            <a:pPr lvl="1"/>
            <a:r>
              <a:rPr lang="en-US" b="1" dirty="0"/>
              <a:t>Support Structured Decision-Making:</a:t>
            </a:r>
            <a:r>
              <a:rPr lang="en-US" dirty="0"/>
              <a:t> Use methods like brainstorming, voting, and ranking to structure the decision-making process.</a:t>
            </a:r>
          </a:p>
          <a:p>
            <a:pPr lvl="1"/>
            <a:r>
              <a:rPr lang="en-US" b="1" dirty="0"/>
              <a:t>Facilitate Consensus Building:</a:t>
            </a:r>
            <a:r>
              <a:rPr lang="en-US" dirty="0"/>
              <a:t> Help groups reach consensus by providing tools for discussion, negotiation, and conflict resolution.</a:t>
            </a:r>
          </a:p>
          <a:p>
            <a:endParaRPr lang="en-US" dirty="0"/>
          </a:p>
        </p:txBody>
      </p:sp>
    </p:spTree>
    <p:extLst>
      <p:ext uri="{BB962C8B-B14F-4D97-AF65-F5344CB8AC3E}">
        <p14:creationId xmlns:p14="http://schemas.microsoft.com/office/powerpoint/2010/main" val="6994569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7B01C-79B6-4C1E-BEC4-D0395A9FA3B3}"/>
              </a:ext>
            </a:extLst>
          </p:cNvPr>
          <p:cNvSpPr>
            <a:spLocks noGrp="1"/>
          </p:cNvSpPr>
          <p:nvPr>
            <p:ph type="title"/>
          </p:nvPr>
        </p:nvSpPr>
        <p:spPr/>
        <p:txBody>
          <a:bodyPr/>
          <a:lstStyle/>
          <a:p>
            <a:r>
              <a:rPr lang="en-US" dirty="0"/>
              <a:t>Group decision support system (GDSS)</a:t>
            </a:r>
          </a:p>
        </p:txBody>
      </p:sp>
      <p:sp>
        <p:nvSpPr>
          <p:cNvPr id="3" name="Content Placeholder 2">
            <a:extLst>
              <a:ext uri="{FF2B5EF4-FFF2-40B4-BE49-F238E27FC236}">
                <a16:creationId xmlns:a16="http://schemas.microsoft.com/office/drawing/2014/main" id="{2FCB702C-5618-C2AE-2CD7-822D7F80B17D}"/>
              </a:ext>
            </a:extLst>
          </p:cNvPr>
          <p:cNvSpPr>
            <a:spLocks noGrp="1"/>
          </p:cNvSpPr>
          <p:nvPr>
            <p:ph idx="1"/>
          </p:nvPr>
        </p:nvSpPr>
        <p:spPr/>
        <p:txBody>
          <a:bodyPr>
            <a:normAutofit lnSpcReduction="10000"/>
          </a:bodyPr>
          <a:lstStyle/>
          <a:p>
            <a:r>
              <a:rPr lang="en-US" b="1" dirty="0"/>
              <a:t>Components of a GDSS</a:t>
            </a:r>
          </a:p>
          <a:p>
            <a:pPr lvl="1">
              <a:buFont typeface="+mj-lt"/>
              <a:buAutoNum type="arabicPeriod"/>
            </a:pPr>
            <a:r>
              <a:rPr lang="en-US" b="1" dirty="0"/>
              <a:t>Communication Tools:</a:t>
            </a:r>
            <a:r>
              <a:rPr lang="en-US" dirty="0"/>
              <a:t> Facilitate interaction among group members through chat, video conferencing, and discussion forums.</a:t>
            </a:r>
          </a:p>
          <a:p>
            <a:pPr lvl="1">
              <a:buFont typeface="+mj-lt"/>
              <a:buAutoNum type="arabicPeriod"/>
            </a:pPr>
            <a:r>
              <a:rPr lang="en-US" b="1" dirty="0"/>
              <a:t>Collaboration Tools:</a:t>
            </a:r>
            <a:r>
              <a:rPr lang="en-US" dirty="0"/>
              <a:t> Enable sharing and collaborative editing of documents, spreadsheets, and presentations.</a:t>
            </a:r>
          </a:p>
          <a:p>
            <a:pPr lvl="1">
              <a:buFont typeface="+mj-lt"/>
              <a:buAutoNum type="arabicPeriod"/>
            </a:pPr>
            <a:r>
              <a:rPr lang="en-US" b="1" dirty="0"/>
              <a:t>Decision-Making Tools:</a:t>
            </a:r>
            <a:r>
              <a:rPr lang="en-US" dirty="0"/>
              <a:t> Provide methods for generating, evaluating, and selecting alternatives, such as brainstorming tools, voting systems, and multi-criteria decision analysis.</a:t>
            </a:r>
          </a:p>
          <a:p>
            <a:pPr lvl="1">
              <a:buFont typeface="+mj-lt"/>
              <a:buAutoNum type="arabicPeriod"/>
            </a:pPr>
            <a:r>
              <a:rPr lang="en-US" b="1" dirty="0"/>
              <a:t>Data Management Tools:</a:t>
            </a:r>
            <a:r>
              <a:rPr lang="en-US" dirty="0"/>
              <a:t> Collect, store, and analyze data relevant to the decision-making process.</a:t>
            </a:r>
          </a:p>
          <a:p>
            <a:pPr lvl="1">
              <a:buFont typeface="+mj-lt"/>
              <a:buAutoNum type="arabicPeriod"/>
            </a:pPr>
            <a:r>
              <a:rPr lang="en-US" b="1" dirty="0"/>
              <a:t>Reporting Tools:</a:t>
            </a:r>
            <a:r>
              <a:rPr lang="en-US" dirty="0"/>
              <a:t> Generate reports and visualizations to summarize findings and support decision-making.</a:t>
            </a:r>
          </a:p>
          <a:p>
            <a:endParaRPr lang="en-US" dirty="0"/>
          </a:p>
        </p:txBody>
      </p:sp>
    </p:spTree>
    <p:extLst>
      <p:ext uri="{BB962C8B-B14F-4D97-AF65-F5344CB8AC3E}">
        <p14:creationId xmlns:p14="http://schemas.microsoft.com/office/powerpoint/2010/main" val="1128876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9CE6C-B70B-D13D-845F-20A36861DB59}"/>
              </a:ext>
            </a:extLst>
          </p:cNvPr>
          <p:cNvSpPr>
            <a:spLocks noGrp="1"/>
          </p:cNvSpPr>
          <p:nvPr>
            <p:ph type="title"/>
          </p:nvPr>
        </p:nvSpPr>
        <p:spPr/>
        <p:txBody>
          <a:bodyPr/>
          <a:lstStyle/>
          <a:p>
            <a:r>
              <a:rPr lang="en-US" dirty="0"/>
              <a:t>DSS types of decisions – Structured decisions</a:t>
            </a:r>
          </a:p>
        </p:txBody>
      </p:sp>
      <p:sp>
        <p:nvSpPr>
          <p:cNvPr id="3" name="Content Placeholder 2">
            <a:extLst>
              <a:ext uri="{FF2B5EF4-FFF2-40B4-BE49-F238E27FC236}">
                <a16:creationId xmlns:a16="http://schemas.microsoft.com/office/drawing/2014/main" id="{B7294ED0-40FA-4FC4-367E-F1C220558BF2}"/>
              </a:ext>
            </a:extLst>
          </p:cNvPr>
          <p:cNvSpPr>
            <a:spLocks noGrp="1"/>
          </p:cNvSpPr>
          <p:nvPr>
            <p:ph idx="1"/>
          </p:nvPr>
        </p:nvSpPr>
        <p:spPr/>
        <p:txBody>
          <a:bodyPr>
            <a:normAutofit fontScale="92500" lnSpcReduction="10000"/>
          </a:bodyPr>
          <a:lstStyle/>
          <a:p>
            <a:r>
              <a:rPr lang="en-US" dirty="0"/>
              <a:t>Structured decisions are routine and repetitive decisions that have a clear procedure for handling them. </a:t>
            </a:r>
          </a:p>
          <a:p>
            <a:r>
              <a:rPr lang="en-US" dirty="0"/>
              <a:t>These decisions can be automated and typically involve straightforward problems with known solutions. </a:t>
            </a:r>
          </a:p>
          <a:p>
            <a:r>
              <a:rPr lang="en-US" dirty="0"/>
              <a:t>The steps to solve these problems are well-defined, and the data required to make the decisions are readily available.</a:t>
            </a:r>
          </a:p>
          <a:p>
            <a:r>
              <a:rPr lang="en-US" b="1" dirty="0"/>
              <a:t>Examples:</a:t>
            </a:r>
            <a:endParaRPr lang="en-US" dirty="0"/>
          </a:p>
          <a:p>
            <a:pPr lvl="1"/>
            <a:r>
              <a:rPr lang="en-US" dirty="0"/>
              <a:t>Inventory control</a:t>
            </a:r>
          </a:p>
          <a:p>
            <a:pPr lvl="1"/>
            <a:r>
              <a:rPr lang="en-US" dirty="0"/>
              <a:t>Payroll processing</a:t>
            </a:r>
          </a:p>
          <a:p>
            <a:pPr lvl="1"/>
            <a:r>
              <a:rPr lang="en-US" dirty="0"/>
              <a:t>Order processing</a:t>
            </a:r>
          </a:p>
          <a:p>
            <a:pPr lvl="1"/>
            <a:r>
              <a:rPr lang="en-US" dirty="0"/>
              <a:t>Scheduling</a:t>
            </a:r>
          </a:p>
          <a:p>
            <a:endParaRPr lang="en-US" dirty="0"/>
          </a:p>
        </p:txBody>
      </p:sp>
    </p:spTree>
    <p:extLst>
      <p:ext uri="{BB962C8B-B14F-4D97-AF65-F5344CB8AC3E}">
        <p14:creationId xmlns:p14="http://schemas.microsoft.com/office/powerpoint/2010/main" val="3720381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CFB124C-4B0C-4A81-8633-17257B151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2006" y="569844"/>
            <a:ext cx="8427988" cy="5649981"/>
          </a:xfrm>
          <a:prstGeom prst="rect">
            <a:avLst/>
          </a:prstGeom>
          <a:ln>
            <a:noFill/>
          </a:ln>
          <a:effectLst>
            <a:outerShdw blurRad="317500" dist="3175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81843EA5-8524-DCDC-A915-95E075674F8B}"/>
              </a:ext>
            </a:extLst>
          </p:cNvPr>
          <p:cNvPicPr>
            <a:picLocks noGrp="1" noChangeAspect="1"/>
          </p:cNvPicPr>
          <p:nvPr>
            <p:ph idx="1"/>
          </p:nvPr>
        </p:nvPicPr>
        <p:blipFill rotWithShape="1">
          <a:blip r:embed="rId2"/>
          <a:srcRect l="3122" r="1528" b="1"/>
          <a:stretch/>
        </p:blipFill>
        <p:spPr>
          <a:xfrm>
            <a:off x="1882006" y="569843"/>
            <a:ext cx="8450714" cy="5649981"/>
          </a:xfrm>
          <a:prstGeom prst="rect">
            <a:avLst/>
          </a:prstGeom>
        </p:spPr>
      </p:pic>
    </p:spTree>
    <p:extLst>
      <p:ext uri="{BB962C8B-B14F-4D97-AF65-F5344CB8AC3E}">
        <p14:creationId xmlns:p14="http://schemas.microsoft.com/office/powerpoint/2010/main" val="3519369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CFB124C-4B0C-4A81-8633-17257B151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2006" y="569844"/>
            <a:ext cx="8427988" cy="5649981"/>
          </a:xfrm>
          <a:prstGeom prst="rect">
            <a:avLst/>
          </a:prstGeom>
          <a:ln>
            <a:noFill/>
          </a:ln>
          <a:effectLst>
            <a:outerShdw blurRad="317500" dist="3175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104BA736-2308-F137-FA70-15BAAE07A84E}"/>
              </a:ext>
            </a:extLst>
          </p:cNvPr>
          <p:cNvPicPr>
            <a:picLocks noGrp="1" noChangeAspect="1"/>
          </p:cNvPicPr>
          <p:nvPr>
            <p:ph idx="1"/>
          </p:nvPr>
        </p:nvPicPr>
        <p:blipFill rotWithShape="1">
          <a:blip r:embed="rId2"/>
          <a:srcRect l="1746" r="6266" b="-2"/>
          <a:stretch/>
        </p:blipFill>
        <p:spPr>
          <a:xfrm>
            <a:off x="1882006" y="569843"/>
            <a:ext cx="8450714" cy="5649981"/>
          </a:xfrm>
          <a:prstGeom prst="rect">
            <a:avLst/>
          </a:prstGeom>
        </p:spPr>
      </p:pic>
    </p:spTree>
    <p:extLst>
      <p:ext uri="{BB962C8B-B14F-4D97-AF65-F5344CB8AC3E}">
        <p14:creationId xmlns:p14="http://schemas.microsoft.com/office/powerpoint/2010/main" val="20302619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6B546-DF36-274B-C558-AD86C6B2A75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7DB3192-15DB-CF9A-E25C-E2F17B25EB5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E5E0F83E-A902-313E-78A2-1EC5A484D8A0}"/>
              </a:ext>
            </a:extLst>
          </p:cNvPr>
          <p:cNvPicPr>
            <a:picLocks noChangeAspect="1"/>
          </p:cNvPicPr>
          <p:nvPr/>
        </p:nvPicPr>
        <p:blipFill>
          <a:blip r:embed="rId2"/>
          <a:stretch>
            <a:fillRect/>
          </a:stretch>
        </p:blipFill>
        <p:spPr>
          <a:xfrm>
            <a:off x="930995" y="0"/>
            <a:ext cx="10330009" cy="6858000"/>
          </a:xfrm>
          <a:prstGeom prst="rect">
            <a:avLst/>
          </a:prstGeom>
        </p:spPr>
      </p:pic>
    </p:spTree>
    <p:extLst>
      <p:ext uri="{BB962C8B-B14F-4D97-AF65-F5344CB8AC3E}">
        <p14:creationId xmlns:p14="http://schemas.microsoft.com/office/powerpoint/2010/main" val="35791305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916508C0-A33D-776C-CE46-3D155E63F6D0}"/>
              </a:ext>
            </a:extLst>
          </p:cNvPr>
          <p:cNvPicPr>
            <a:picLocks noGrp="1" noChangeAspect="1"/>
          </p:cNvPicPr>
          <p:nvPr>
            <p:ph idx="1"/>
          </p:nvPr>
        </p:nvPicPr>
        <p:blipFill rotWithShape="1">
          <a:blip r:embed="rId2"/>
          <a:srcRect r="8871" b="-1"/>
          <a:stretch/>
        </p:blipFill>
        <p:spPr>
          <a:xfrm>
            <a:off x="20" y="1282"/>
            <a:ext cx="12191980" cy="6856718"/>
          </a:xfrm>
          <a:prstGeom prst="rect">
            <a:avLst/>
          </a:prstGeom>
        </p:spPr>
      </p:pic>
    </p:spTree>
    <p:extLst>
      <p:ext uri="{BB962C8B-B14F-4D97-AF65-F5344CB8AC3E}">
        <p14:creationId xmlns:p14="http://schemas.microsoft.com/office/powerpoint/2010/main" val="9217268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91F97-6F11-4D51-50A8-2E3FE323563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62AF32F-4693-C599-637E-96414C4EF8EB}"/>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72AFE70-16C3-427E-7779-4BCDD482E888}"/>
              </a:ext>
            </a:extLst>
          </p:cNvPr>
          <p:cNvPicPr>
            <a:picLocks noChangeAspect="1"/>
          </p:cNvPicPr>
          <p:nvPr/>
        </p:nvPicPr>
        <p:blipFill>
          <a:blip r:embed="rId2"/>
          <a:stretch>
            <a:fillRect/>
          </a:stretch>
        </p:blipFill>
        <p:spPr>
          <a:xfrm>
            <a:off x="844485" y="0"/>
            <a:ext cx="10503030" cy="6858000"/>
          </a:xfrm>
          <a:prstGeom prst="rect">
            <a:avLst/>
          </a:prstGeom>
        </p:spPr>
      </p:pic>
    </p:spTree>
    <p:extLst>
      <p:ext uri="{BB962C8B-B14F-4D97-AF65-F5344CB8AC3E}">
        <p14:creationId xmlns:p14="http://schemas.microsoft.com/office/powerpoint/2010/main" val="3520062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32C5D-9E5F-DFD3-2E96-79652D515BA0}"/>
              </a:ext>
            </a:extLst>
          </p:cNvPr>
          <p:cNvSpPr>
            <a:spLocks noGrp="1"/>
          </p:cNvSpPr>
          <p:nvPr>
            <p:ph type="title"/>
          </p:nvPr>
        </p:nvSpPr>
        <p:spPr/>
        <p:txBody>
          <a:bodyPr/>
          <a:lstStyle/>
          <a:p>
            <a:r>
              <a:rPr lang="en-US" dirty="0"/>
              <a:t>Advantages of GDSS</a:t>
            </a:r>
          </a:p>
        </p:txBody>
      </p:sp>
      <p:sp>
        <p:nvSpPr>
          <p:cNvPr id="3" name="Content Placeholder 2">
            <a:extLst>
              <a:ext uri="{FF2B5EF4-FFF2-40B4-BE49-F238E27FC236}">
                <a16:creationId xmlns:a16="http://schemas.microsoft.com/office/drawing/2014/main" id="{95C194F0-7E34-2165-08BF-521669672D33}"/>
              </a:ext>
            </a:extLst>
          </p:cNvPr>
          <p:cNvSpPr>
            <a:spLocks noGrp="1"/>
          </p:cNvSpPr>
          <p:nvPr>
            <p:ph idx="1"/>
          </p:nvPr>
        </p:nvSpPr>
        <p:spPr/>
        <p:txBody>
          <a:bodyPr>
            <a:normAutofit fontScale="62500" lnSpcReduction="20000"/>
          </a:bodyPr>
          <a:lstStyle/>
          <a:p>
            <a:pPr marL="0" indent="0">
              <a:buNone/>
            </a:pPr>
            <a:r>
              <a:rPr lang="en-US" b="1" dirty="0"/>
              <a:t>Enhanced Communication and Collaboration:</a:t>
            </a:r>
          </a:p>
          <a:p>
            <a:r>
              <a:rPr lang="en-US" dirty="0"/>
              <a:t>GDSS provide platforms for real-time and asynchronous communication, ensuring that all team members, regardless of their location, can participate in discussions and decision-making processes.</a:t>
            </a:r>
          </a:p>
          <a:p>
            <a:pPr marL="0" indent="0">
              <a:buNone/>
            </a:pPr>
            <a:r>
              <a:rPr lang="en-US" b="1" dirty="0"/>
              <a:t>Structured Decision-Making:</a:t>
            </a:r>
            <a:endParaRPr lang="en-US" dirty="0"/>
          </a:p>
          <a:p>
            <a:pPr>
              <a:buFont typeface="Arial" panose="020B0604020202020204" pitchFamily="34" charset="0"/>
              <a:buChar char="•"/>
            </a:pPr>
            <a:r>
              <a:rPr lang="en-US" dirty="0"/>
              <a:t>GDSS use structured methods such as brainstorming, voting, and ranking to organize and streamline decision-making, helping groups stay focused and organized.</a:t>
            </a:r>
          </a:p>
          <a:p>
            <a:pPr marL="0" indent="0">
              <a:buNone/>
            </a:pPr>
            <a:r>
              <a:rPr lang="en-US" b="1" dirty="0"/>
              <a:t>Improved Decision Quality:</a:t>
            </a:r>
            <a:endParaRPr lang="en-US" dirty="0"/>
          </a:p>
          <a:p>
            <a:pPr>
              <a:buFont typeface="Arial" panose="020B0604020202020204" pitchFamily="34" charset="0"/>
              <a:buChar char="•"/>
            </a:pPr>
            <a:r>
              <a:rPr lang="en-US" dirty="0"/>
              <a:t>By leveraging diverse perspectives and expertise, GDSS help groups generate more comprehensive and well-rounded decisions.</a:t>
            </a:r>
          </a:p>
          <a:p>
            <a:pPr marL="0" indent="0">
              <a:buNone/>
            </a:pPr>
            <a:r>
              <a:rPr lang="en-US" b="1" dirty="0"/>
              <a:t>Efficient Consensus Building:</a:t>
            </a:r>
            <a:endParaRPr lang="en-US" dirty="0"/>
          </a:p>
          <a:p>
            <a:pPr>
              <a:buFont typeface="Arial" panose="020B0604020202020204" pitchFamily="34" charset="0"/>
              <a:buChar char="•"/>
            </a:pPr>
            <a:r>
              <a:rPr lang="en-US" dirty="0"/>
              <a:t>GDSS facilitate consensus-building by providing tools for discussion, negotiation, and conflict resolution, ensuring that all members can contribute and agree on the final decision.</a:t>
            </a:r>
          </a:p>
          <a:p>
            <a:pPr marL="0" indent="0">
              <a:buNone/>
            </a:pPr>
            <a:r>
              <a:rPr lang="en-US" b="1" dirty="0"/>
              <a:t>Data-Driven Decisions:</a:t>
            </a:r>
            <a:endParaRPr lang="en-US" dirty="0"/>
          </a:p>
          <a:p>
            <a:pPr>
              <a:buFont typeface="Arial" panose="020B0604020202020204" pitchFamily="34" charset="0"/>
              <a:buChar char="•"/>
            </a:pPr>
            <a:r>
              <a:rPr lang="en-US" dirty="0"/>
              <a:t>GDSS integrate data management tools that allow groups to collect, store, and analyze relevant data, leading to more informed and evidence-based decisions.</a:t>
            </a:r>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7920608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2D32F-65EA-EB1B-6035-00CD32C08CE6}"/>
              </a:ext>
            </a:extLst>
          </p:cNvPr>
          <p:cNvSpPr>
            <a:spLocks noGrp="1"/>
          </p:cNvSpPr>
          <p:nvPr>
            <p:ph type="title"/>
          </p:nvPr>
        </p:nvSpPr>
        <p:spPr/>
        <p:txBody>
          <a:bodyPr/>
          <a:lstStyle/>
          <a:p>
            <a:r>
              <a:rPr lang="en-US" dirty="0"/>
              <a:t>Disadvantages of GDSS</a:t>
            </a:r>
          </a:p>
        </p:txBody>
      </p:sp>
      <p:sp>
        <p:nvSpPr>
          <p:cNvPr id="3" name="Content Placeholder 2">
            <a:extLst>
              <a:ext uri="{FF2B5EF4-FFF2-40B4-BE49-F238E27FC236}">
                <a16:creationId xmlns:a16="http://schemas.microsoft.com/office/drawing/2014/main" id="{858D7DBB-8C2F-35F7-0EEA-21376CAE159C}"/>
              </a:ext>
            </a:extLst>
          </p:cNvPr>
          <p:cNvSpPr>
            <a:spLocks noGrp="1"/>
          </p:cNvSpPr>
          <p:nvPr>
            <p:ph idx="1"/>
          </p:nvPr>
        </p:nvSpPr>
        <p:spPr/>
        <p:txBody>
          <a:bodyPr>
            <a:normAutofit fontScale="32500" lnSpcReduction="20000"/>
          </a:bodyPr>
          <a:lstStyle/>
          <a:p>
            <a:pPr marL="0" indent="0">
              <a:buNone/>
            </a:pPr>
            <a:r>
              <a:rPr lang="en-US" b="1" dirty="0"/>
              <a:t>Technical Complexity:</a:t>
            </a:r>
            <a:endParaRPr lang="en-US" dirty="0"/>
          </a:p>
          <a:p>
            <a:pPr>
              <a:buFont typeface="Arial" panose="020B0604020202020204" pitchFamily="34" charset="0"/>
              <a:buChar char="•"/>
            </a:pPr>
            <a:r>
              <a:rPr lang="en-US" dirty="0"/>
              <a:t>Implementing and maintaining GDSS can be technically complex and require significant IT infrastructure and support. Integration with existing systems and ensuring compatibility across different platforms can be challenging.</a:t>
            </a:r>
          </a:p>
          <a:p>
            <a:pPr marL="0" indent="0">
              <a:buNone/>
            </a:pPr>
            <a:r>
              <a:rPr lang="en-US" b="1" dirty="0"/>
              <a:t>Costs:</a:t>
            </a:r>
            <a:endParaRPr lang="en-US" dirty="0"/>
          </a:p>
          <a:p>
            <a:pPr>
              <a:buFont typeface="Arial" panose="020B0604020202020204" pitchFamily="34" charset="0"/>
              <a:buChar char="•"/>
            </a:pPr>
            <a:r>
              <a:rPr lang="en-US" dirty="0"/>
              <a:t>Setting up and maintaining GDSS can be costly, involving expenses for software, hardware, training, and ongoing support. Small organizations or those with limited budgets may find it prohibitive.</a:t>
            </a:r>
          </a:p>
          <a:p>
            <a:pPr marL="0" indent="0">
              <a:buNone/>
            </a:pPr>
            <a:r>
              <a:rPr lang="en-US" b="1" dirty="0"/>
              <a:t>User Training and Adoption:</a:t>
            </a:r>
            <a:endParaRPr lang="en-US" dirty="0"/>
          </a:p>
          <a:p>
            <a:pPr>
              <a:buFont typeface="Arial" panose="020B0604020202020204" pitchFamily="34" charset="0"/>
              <a:buChar char="•"/>
            </a:pPr>
            <a:r>
              <a:rPr lang="en-US" dirty="0"/>
              <a:t>Users may require training to effectively use GDSS tools and understand their functionalities. Resistance to change or reluctance to adopt new technologies can hinder successful implementation.</a:t>
            </a:r>
          </a:p>
          <a:p>
            <a:pPr marL="0" indent="0">
              <a:buNone/>
            </a:pPr>
            <a:r>
              <a:rPr lang="en-US" b="1" dirty="0"/>
              <a:t>Security Concerns:</a:t>
            </a:r>
            <a:endParaRPr lang="en-US" dirty="0"/>
          </a:p>
          <a:p>
            <a:pPr>
              <a:buFont typeface="Arial" panose="020B0604020202020204" pitchFamily="34" charset="0"/>
              <a:buChar char="•"/>
            </a:pPr>
            <a:r>
              <a:rPr lang="en-US" dirty="0"/>
              <a:t>GDSS involve sharing sensitive information and data among group members. Ensuring data security, confidentiality, and protection against cyber threats becomes crucial but challenging.</a:t>
            </a:r>
          </a:p>
          <a:p>
            <a:pPr marL="0" indent="0">
              <a:buNone/>
            </a:pPr>
            <a:r>
              <a:rPr lang="en-US" b="1" dirty="0"/>
              <a:t>Group Dynamics and Decision Quality:</a:t>
            </a:r>
            <a:endParaRPr lang="en-US" dirty="0"/>
          </a:p>
          <a:p>
            <a:pPr>
              <a:buFont typeface="Arial" panose="020B0604020202020204" pitchFamily="34" charset="0"/>
              <a:buChar char="•"/>
            </a:pPr>
            <a:r>
              <a:rPr lang="en-US" dirty="0"/>
              <a:t>The effectiveness of GDSS heavily depends on group dynamics and how well team members collaborate. Issues such as dominance of certain members, groupthink, or lack of participation can affect decision quality</a:t>
            </a:r>
          </a:p>
          <a:p>
            <a:pPr marL="0" indent="0">
              <a:buNone/>
            </a:pPr>
            <a:r>
              <a:rPr lang="en-US" b="1" dirty="0"/>
              <a:t>Potential for Information Overload:</a:t>
            </a:r>
            <a:endParaRPr lang="en-US" dirty="0"/>
          </a:p>
          <a:p>
            <a:pPr>
              <a:buFont typeface="Arial" panose="020B0604020202020204" pitchFamily="34" charset="0"/>
              <a:buChar char="•"/>
            </a:pPr>
            <a:r>
              <a:rPr lang="en-US" dirty="0"/>
              <a:t>GDSS can generate large volumes of data, discussions, and proposals. Managing and processing this information efficiently without overwhelming participants can be daunting.</a:t>
            </a:r>
          </a:p>
          <a:p>
            <a:pPr marL="0" indent="0">
              <a:buNone/>
            </a:pPr>
            <a:r>
              <a:rPr lang="en-US" b="1" dirty="0"/>
              <a:t>Dependency on Technology:</a:t>
            </a:r>
            <a:endParaRPr lang="en-US" dirty="0"/>
          </a:p>
          <a:p>
            <a:pPr>
              <a:buFont typeface="Arial" panose="020B0604020202020204" pitchFamily="34" charset="0"/>
              <a:buChar char="•"/>
            </a:pPr>
            <a:r>
              <a:rPr lang="en-US" dirty="0"/>
              <a:t>Technical failures, internet connectivity issues, or system downtime can disrupt GDSS sessions and impact decision-making processes, especially in real-time scenarios.</a:t>
            </a:r>
          </a:p>
          <a:p>
            <a:pPr marL="0" indent="0">
              <a:buNone/>
            </a:pPr>
            <a:r>
              <a:rPr lang="en-US" b="1" dirty="0"/>
              <a:t>Time Constraints:</a:t>
            </a:r>
            <a:endParaRPr lang="en-US" dirty="0"/>
          </a:p>
          <a:p>
            <a:pPr>
              <a:buFont typeface="Arial" panose="020B0604020202020204" pitchFamily="34" charset="0"/>
              <a:buChar char="•"/>
            </a:pPr>
            <a:r>
              <a:rPr lang="en-US" dirty="0"/>
              <a:t>GDSS sessions may require more time than traditional decision-making methods due to discussions, consensus-building efforts, and the need to accommodate diverse viewpoints.</a:t>
            </a:r>
          </a:p>
          <a:p>
            <a:pPr>
              <a:buFont typeface="Arial" panose="020B0604020202020204" pitchFamily="34" charset="0"/>
              <a:buChar char="•"/>
            </a:pPr>
            <a:endParaRPr lang="en-US" dirty="0"/>
          </a:p>
          <a:p>
            <a:pPr marL="0" indent="0">
              <a:buNone/>
            </a:pPr>
            <a:endParaRPr lang="en-US" dirty="0"/>
          </a:p>
        </p:txBody>
      </p:sp>
    </p:spTree>
    <p:extLst>
      <p:ext uri="{BB962C8B-B14F-4D97-AF65-F5344CB8AC3E}">
        <p14:creationId xmlns:p14="http://schemas.microsoft.com/office/powerpoint/2010/main" val="2130948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5EF75-C80D-D12A-99C7-E67BA26DA18A}"/>
              </a:ext>
            </a:extLst>
          </p:cNvPr>
          <p:cNvSpPr>
            <a:spLocks noGrp="1"/>
          </p:cNvSpPr>
          <p:nvPr>
            <p:ph type="title"/>
          </p:nvPr>
        </p:nvSpPr>
        <p:spPr/>
        <p:txBody>
          <a:bodyPr/>
          <a:lstStyle/>
          <a:p>
            <a:r>
              <a:rPr lang="en-US" dirty="0"/>
              <a:t>Enterprise decision support system = EDSS</a:t>
            </a:r>
          </a:p>
        </p:txBody>
      </p:sp>
      <p:sp>
        <p:nvSpPr>
          <p:cNvPr id="3" name="Content Placeholder 2">
            <a:extLst>
              <a:ext uri="{FF2B5EF4-FFF2-40B4-BE49-F238E27FC236}">
                <a16:creationId xmlns:a16="http://schemas.microsoft.com/office/drawing/2014/main" id="{B0A7E253-3D35-AEF6-2E4B-DFFDA9508F28}"/>
              </a:ext>
            </a:extLst>
          </p:cNvPr>
          <p:cNvSpPr>
            <a:spLocks noGrp="1"/>
          </p:cNvSpPr>
          <p:nvPr>
            <p:ph idx="1"/>
          </p:nvPr>
        </p:nvSpPr>
        <p:spPr/>
        <p:txBody>
          <a:bodyPr>
            <a:normAutofit lnSpcReduction="10000"/>
          </a:bodyPr>
          <a:lstStyle/>
          <a:p>
            <a:r>
              <a:rPr lang="en-US" dirty="0"/>
              <a:t>An Enterprise Decision Support System (EDSS) is a sophisticated type of decision support system designed to support decision-making at the strategic, tactical, and operational levels within an organization. </a:t>
            </a:r>
          </a:p>
          <a:p>
            <a:r>
              <a:rPr lang="en-US" dirty="0"/>
              <a:t>An Enterprise Decision Support System (EDSS) is a powerful software system that helps organizations make better decisions. </a:t>
            </a:r>
          </a:p>
          <a:p>
            <a:r>
              <a:rPr lang="en-US" dirty="0"/>
              <a:t>It does this by collecting, analyzing, and presenting information from various parts of the organization. </a:t>
            </a:r>
          </a:p>
          <a:p>
            <a:r>
              <a:rPr lang="en-US" dirty="0"/>
              <a:t>Think of it as a smart tool that managers and executives use to understand what’s happening in their business and to make choices that will lead to success.</a:t>
            </a:r>
          </a:p>
        </p:txBody>
      </p:sp>
    </p:spTree>
    <p:extLst>
      <p:ext uri="{BB962C8B-B14F-4D97-AF65-F5344CB8AC3E}">
        <p14:creationId xmlns:p14="http://schemas.microsoft.com/office/powerpoint/2010/main" val="28061053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A18B-947D-0513-551F-8B56DC0F93C5}"/>
              </a:ext>
            </a:extLst>
          </p:cNvPr>
          <p:cNvSpPr>
            <a:spLocks noGrp="1"/>
          </p:cNvSpPr>
          <p:nvPr>
            <p:ph type="title"/>
          </p:nvPr>
        </p:nvSpPr>
        <p:spPr/>
        <p:txBody>
          <a:bodyPr/>
          <a:lstStyle/>
          <a:p>
            <a:r>
              <a:rPr lang="en-US" dirty="0"/>
              <a:t>Components - EDSS</a:t>
            </a:r>
          </a:p>
        </p:txBody>
      </p:sp>
      <p:sp>
        <p:nvSpPr>
          <p:cNvPr id="3" name="Content Placeholder 2">
            <a:extLst>
              <a:ext uri="{FF2B5EF4-FFF2-40B4-BE49-F238E27FC236}">
                <a16:creationId xmlns:a16="http://schemas.microsoft.com/office/drawing/2014/main" id="{2A316F56-8B1D-D2F4-E6AD-4BD4A3C0E105}"/>
              </a:ext>
            </a:extLst>
          </p:cNvPr>
          <p:cNvSpPr>
            <a:spLocks noGrp="1"/>
          </p:cNvSpPr>
          <p:nvPr>
            <p:ph idx="1"/>
          </p:nvPr>
        </p:nvSpPr>
        <p:spPr/>
        <p:txBody>
          <a:bodyPr>
            <a:normAutofit fontScale="70000" lnSpcReduction="20000"/>
          </a:bodyPr>
          <a:lstStyle/>
          <a:p>
            <a:pPr>
              <a:buFont typeface="+mj-lt"/>
              <a:buAutoNum type="arabicPeriod"/>
            </a:pPr>
            <a:r>
              <a:rPr lang="en-US" b="1" dirty="0"/>
              <a:t>Data Integration:</a:t>
            </a:r>
            <a:endParaRPr lang="en-US" dirty="0"/>
          </a:p>
          <a:p>
            <a:pPr marL="742950" lvl="1" indent="-285750">
              <a:buFont typeface="+mj-lt"/>
              <a:buAutoNum type="arabicPeriod"/>
            </a:pPr>
            <a:r>
              <a:rPr lang="en-US" dirty="0"/>
              <a:t>An EDSS pulls together data from different places within the company, like sales records, customer information, and financial reports. It gathers all this information into one place.</a:t>
            </a:r>
          </a:p>
          <a:p>
            <a:pPr>
              <a:buFont typeface="+mj-lt"/>
              <a:buAutoNum type="arabicPeriod"/>
            </a:pPr>
            <a:r>
              <a:rPr lang="en-US" b="1" dirty="0"/>
              <a:t>Analysis Tools:</a:t>
            </a:r>
            <a:endParaRPr lang="en-US" dirty="0"/>
          </a:p>
          <a:p>
            <a:pPr marL="742950" lvl="1" indent="-285750">
              <a:buFont typeface="+mj-lt"/>
              <a:buAutoNum type="arabicPeriod"/>
            </a:pPr>
            <a:r>
              <a:rPr lang="en-US" dirty="0"/>
              <a:t>It uses special tools to analyze the data. These tools can spot patterns, trends, and relationships in the data that humans might miss. For example, it can tell if sales are higher in certain stores during specific times of the year.</a:t>
            </a:r>
          </a:p>
          <a:p>
            <a:pPr>
              <a:buFont typeface="+mj-lt"/>
              <a:buAutoNum type="arabicPeriod"/>
            </a:pPr>
            <a:r>
              <a:rPr lang="en-US" b="1" dirty="0"/>
              <a:t>Visualization:</a:t>
            </a:r>
            <a:endParaRPr lang="en-US" dirty="0"/>
          </a:p>
          <a:p>
            <a:pPr marL="742950" lvl="1" indent="-285750">
              <a:buFont typeface="+mj-lt"/>
              <a:buAutoNum type="arabicPeriod"/>
            </a:pPr>
            <a:r>
              <a:rPr lang="en-US" dirty="0"/>
              <a:t>An EDSS shows the analyzed data in easy-to-read charts, graphs, and reports. This helps managers and executives quickly understand what the data means.</a:t>
            </a:r>
          </a:p>
          <a:p>
            <a:pPr>
              <a:buFont typeface="+mj-lt"/>
              <a:buAutoNum type="arabicPeriod"/>
            </a:pPr>
            <a:r>
              <a:rPr lang="en-US" b="1" dirty="0"/>
              <a:t>Scenario Planning:</a:t>
            </a:r>
            <a:endParaRPr lang="en-US" dirty="0"/>
          </a:p>
          <a:p>
            <a:pPr marL="742950" lvl="1" indent="-285750">
              <a:buFont typeface="+mj-lt"/>
              <a:buAutoNum type="arabicPeriod"/>
            </a:pPr>
            <a:r>
              <a:rPr lang="en-US" dirty="0"/>
              <a:t>It can simulate different scenarios. This means it can predict what might happen if the company changes its strategy. For instance, it can predict how profits might change if prices are lowered or if new products are introduced.</a:t>
            </a:r>
          </a:p>
          <a:p>
            <a:pPr>
              <a:buFont typeface="+mj-lt"/>
              <a:buAutoNum type="arabicPeriod"/>
            </a:pPr>
            <a:r>
              <a:rPr lang="en-US" b="1" dirty="0"/>
              <a:t>Collaboration Tools:</a:t>
            </a:r>
            <a:endParaRPr lang="en-US" dirty="0"/>
          </a:p>
          <a:p>
            <a:pPr marL="742950" lvl="1" indent="-285750">
              <a:buFont typeface="+mj-lt"/>
              <a:buAutoNum type="arabicPeriod"/>
            </a:pPr>
            <a:r>
              <a:rPr lang="en-US" dirty="0"/>
              <a:t>It includes tools that allow team members to work together on decisions. They can share information, discuss ideas, and come to agreements more easily.</a:t>
            </a:r>
          </a:p>
          <a:p>
            <a:endParaRPr lang="en-US" dirty="0"/>
          </a:p>
        </p:txBody>
      </p:sp>
    </p:spTree>
    <p:extLst>
      <p:ext uri="{BB962C8B-B14F-4D97-AF65-F5344CB8AC3E}">
        <p14:creationId xmlns:p14="http://schemas.microsoft.com/office/powerpoint/2010/main" val="36677103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FD0A6D5F-8B8D-CF24-4C35-861F4D13B216}"/>
              </a:ext>
            </a:extLst>
          </p:cNvPr>
          <p:cNvPicPr>
            <a:picLocks noGrp="1" noChangeAspect="1"/>
          </p:cNvPicPr>
          <p:nvPr>
            <p:ph idx="1"/>
          </p:nvPr>
        </p:nvPicPr>
        <p:blipFill rotWithShape="1">
          <a:blip r:embed="rId2"/>
          <a:srcRect t="15746"/>
          <a:stretch/>
        </p:blipFill>
        <p:spPr>
          <a:xfrm>
            <a:off x="20" y="1282"/>
            <a:ext cx="12191980" cy="6856718"/>
          </a:xfrm>
          <a:prstGeom prst="rect">
            <a:avLst/>
          </a:prstGeom>
        </p:spPr>
      </p:pic>
    </p:spTree>
    <p:extLst>
      <p:ext uri="{BB962C8B-B14F-4D97-AF65-F5344CB8AC3E}">
        <p14:creationId xmlns:p14="http://schemas.microsoft.com/office/powerpoint/2010/main" val="2525808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9CE6C-B70B-D13D-845F-20A36861DB59}"/>
              </a:ext>
            </a:extLst>
          </p:cNvPr>
          <p:cNvSpPr>
            <a:spLocks noGrp="1"/>
          </p:cNvSpPr>
          <p:nvPr>
            <p:ph type="title"/>
          </p:nvPr>
        </p:nvSpPr>
        <p:spPr/>
        <p:txBody>
          <a:bodyPr/>
          <a:lstStyle/>
          <a:p>
            <a:r>
              <a:rPr lang="en-US" dirty="0"/>
              <a:t>DSS types of decisions – </a:t>
            </a:r>
            <a:r>
              <a:rPr lang="en-US" dirty="0" err="1"/>
              <a:t>Semistructured</a:t>
            </a:r>
            <a:r>
              <a:rPr lang="en-US" dirty="0"/>
              <a:t> decisions</a:t>
            </a:r>
          </a:p>
        </p:txBody>
      </p:sp>
      <p:sp>
        <p:nvSpPr>
          <p:cNvPr id="3" name="Content Placeholder 2">
            <a:extLst>
              <a:ext uri="{FF2B5EF4-FFF2-40B4-BE49-F238E27FC236}">
                <a16:creationId xmlns:a16="http://schemas.microsoft.com/office/drawing/2014/main" id="{B7294ED0-40FA-4FC4-367E-F1C220558BF2}"/>
              </a:ext>
            </a:extLst>
          </p:cNvPr>
          <p:cNvSpPr>
            <a:spLocks noGrp="1"/>
          </p:cNvSpPr>
          <p:nvPr>
            <p:ph idx="1"/>
          </p:nvPr>
        </p:nvSpPr>
        <p:spPr/>
        <p:txBody>
          <a:bodyPr>
            <a:normAutofit fontScale="92500" lnSpcReduction="10000"/>
          </a:bodyPr>
          <a:lstStyle/>
          <a:p>
            <a:r>
              <a:rPr lang="en-US" dirty="0"/>
              <a:t>Semi-structured decisions have elements of both structured and unstructured decisions. </a:t>
            </a:r>
          </a:p>
          <a:p>
            <a:r>
              <a:rPr lang="en-US" dirty="0"/>
              <a:t>While some aspects of the decision-making process are well-defined, others require human judgment and expertise. </a:t>
            </a:r>
          </a:p>
          <a:p>
            <a:r>
              <a:rPr lang="en-US" dirty="0"/>
              <a:t>DSS can assist by providing relevant information, data analysis, and models to support decision-makers, but human intervention is still necessary to evaluate and interpret the results.</a:t>
            </a:r>
          </a:p>
          <a:p>
            <a:r>
              <a:rPr lang="en-US" b="1" dirty="0"/>
              <a:t>Examples:</a:t>
            </a:r>
            <a:endParaRPr lang="en-US" dirty="0"/>
          </a:p>
          <a:p>
            <a:pPr lvl="1"/>
            <a:r>
              <a:rPr lang="en-US" dirty="0"/>
              <a:t>Budgeting</a:t>
            </a:r>
          </a:p>
          <a:p>
            <a:pPr lvl="1"/>
            <a:r>
              <a:rPr lang="en-US" dirty="0"/>
              <a:t>Sales forecasting</a:t>
            </a:r>
          </a:p>
          <a:p>
            <a:pPr lvl="1"/>
            <a:r>
              <a:rPr lang="en-US" dirty="0"/>
              <a:t>Financial analysis</a:t>
            </a:r>
          </a:p>
          <a:p>
            <a:pPr lvl="1"/>
            <a:r>
              <a:rPr lang="en-US" dirty="0"/>
              <a:t>Marketing strategy</a:t>
            </a:r>
          </a:p>
          <a:p>
            <a:endParaRPr lang="en-US" dirty="0"/>
          </a:p>
        </p:txBody>
      </p:sp>
    </p:spTree>
    <p:extLst>
      <p:ext uri="{BB962C8B-B14F-4D97-AF65-F5344CB8AC3E}">
        <p14:creationId xmlns:p14="http://schemas.microsoft.com/office/powerpoint/2010/main" val="21075795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E8860-A4FE-5EB5-DB0C-96A406301BF4}"/>
              </a:ext>
            </a:extLst>
          </p:cNvPr>
          <p:cNvSpPr>
            <a:spLocks noGrp="1"/>
          </p:cNvSpPr>
          <p:nvPr>
            <p:ph type="title"/>
          </p:nvPr>
        </p:nvSpPr>
        <p:spPr/>
        <p:txBody>
          <a:bodyPr/>
          <a:lstStyle/>
          <a:p>
            <a:r>
              <a:rPr lang="en-US" dirty="0"/>
              <a:t>Executive decision support system</a:t>
            </a:r>
          </a:p>
        </p:txBody>
      </p:sp>
      <p:sp>
        <p:nvSpPr>
          <p:cNvPr id="3" name="Content Placeholder 2">
            <a:extLst>
              <a:ext uri="{FF2B5EF4-FFF2-40B4-BE49-F238E27FC236}">
                <a16:creationId xmlns:a16="http://schemas.microsoft.com/office/drawing/2014/main" id="{50B58EB6-84E0-FDEC-E0B5-15763DD316CF}"/>
              </a:ext>
            </a:extLst>
          </p:cNvPr>
          <p:cNvSpPr>
            <a:spLocks noGrp="1"/>
          </p:cNvSpPr>
          <p:nvPr>
            <p:ph idx="1"/>
          </p:nvPr>
        </p:nvSpPr>
        <p:spPr/>
        <p:txBody>
          <a:bodyPr>
            <a:normAutofit fontScale="92500" lnSpcReduction="20000"/>
          </a:bodyPr>
          <a:lstStyle/>
          <a:p>
            <a:r>
              <a:rPr lang="en-US" dirty="0"/>
              <a:t>An Executive Decision Support System (EDSS) is a specialized type of Decision Support System (DSS) designed to assist top-level executives and senior managers in making strategic decisions for their organization. </a:t>
            </a:r>
          </a:p>
          <a:p>
            <a:r>
              <a:rPr lang="en-US" dirty="0"/>
              <a:t>It provides powerful tools and insights tailored to meet the specific needs of executives, focusing on high-level strategic planning, resource allocation, and policy formulation.</a:t>
            </a:r>
          </a:p>
          <a:p>
            <a:r>
              <a:rPr lang="en-US" dirty="0"/>
              <a:t>An Executive Decision Support System (EDSS) is a computer-based system that helps top executives make strategic decisions. </a:t>
            </a:r>
          </a:p>
          <a:p>
            <a:r>
              <a:rPr lang="en-US" dirty="0"/>
              <a:t>It collects and analyzes data from various sources within and outside the organization, providing valuable insights and recommendations. </a:t>
            </a:r>
          </a:p>
          <a:p>
            <a:r>
              <a:rPr lang="en-US" dirty="0"/>
              <a:t>EDSS is designed to handle complex decision-making processes and support executives in shaping the future direction of the organization.</a:t>
            </a:r>
          </a:p>
        </p:txBody>
      </p:sp>
    </p:spTree>
    <p:extLst>
      <p:ext uri="{BB962C8B-B14F-4D97-AF65-F5344CB8AC3E}">
        <p14:creationId xmlns:p14="http://schemas.microsoft.com/office/powerpoint/2010/main" val="31380615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F3B19-A2E8-FD45-6E40-625B5DE76FE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AD5A1FB-1189-DB8D-28DA-A2F39F1000E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4DE8056-5CB4-0E7C-0135-E219328AB38D}"/>
              </a:ext>
            </a:extLst>
          </p:cNvPr>
          <p:cNvPicPr>
            <a:picLocks noChangeAspect="1"/>
          </p:cNvPicPr>
          <p:nvPr/>
        </p:nvPicPr>
        <p:blipFill>
          <a:blip r:embed="rId2"/>
          <a:stretch>
            <a:fillRect/>
          </a:stretch>
        </p:blipFill>
        <p:spPr>
          <a:xfrm>
            <a:off x="0" y="133114"/>
            <a:ext cx="12192000" cy="6591771"/>
          </a:xfrm>
          <a:prstGeom prst="rect">
            <a:avLst/>
          </a:prstGeom>
        </p:spPr>
      </p:pic>
    </p:spTree>
    <p:extLst>
      <p:ext uri="{BB962C8B-B14F-4D97-AF65-F5344CB8AC3E}">
        <p14:creationId xmlns:p14="http://schemas.microsoft.com/office/powerpoint/2010/main" val="1605647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FFC87-77A9-08EC-762D-67233231CB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6A344B-8C1D-66C9-ABB4-CE6CFE2A54D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29660CF-6BF0-C599-5DBF-FE7DD2AA02EB}"/>
              </a:ext>
            </a:extLst>
          </p:cNvPr>
          <p:cNvPicPr>
            <a:picLocks noChangeAspect="1"/>
          </p:cNvPicPr>
          <p:nvPr/>
        </p:nvPicPr>
        <p:blipFill>
          <a:blip r:embed="rId2"/>
          <a:stretch>
            <a:fillRect/>
          </a:stretch>
        </p:blipFill>
        <p:spPr>
          <a:xfrm>
            <a:off x="747397" y="0"/>
            <a:ext cx="10697205" cy="6858000"/>
          </a:xfrm>
          <a:prstGeom prst="rect">
            <a:avLst/>
          </a:prstGeom>
        </p:spPr>
      </p:pic>
    </p:spTree>
    <p:extLst>
      <p:ext uri="{BB962C8B-B14F-4D97-AF65-F5344CB8AC3E}">
        <p14:creationId xmlns:p14="http://schemas.microsoft.com/office/powerpoint/2010/main" val="37582760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15DEF-A92E-9BC9-59FA-9A56F850996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A0FA801-F92F-742F-D115-95C2278BF91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1447B75-2BF0-C055-3F57-630FC6C4FBC7}"/>
              </a:ext>
            </a:extLst>
          </p:cNvPr>
          <p:cNvPicPr>
            <a:picLocks noChangeAspect="1"/>
          </p:cNvPicPr>
          <p:nvPr/>
        </p:nvPicPr>
        <p:blipFill>
          <a:blip r:embed="rId2"/>
          <a:stretch>
            <a:fillRect/>
          </a:stretch>
        </p:blipFill>
        <p:spPr>
          <a:xfrm>
            <a:off x="620264" y="0"/>
            <a:ext cx="10951472" cy="6858000"/>
          </a:xfrm>
          <a:prstGeom prst="rect">
            <a:avLst/>
          </a:prstGeom>
        </p:spPr>
      </p:pic>
    </p:spTree>
    <p:extLst>
      <p:ext uri="{BB962C8B-B14F-4D97-AF65-F5344CB8AC3E}">
        <p14:creationId xmlns:p14="http://schemas.microsoft.com/office/powerpoint/2010/main" val="27787275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38B03-71B5-BE77-960E-51D9E430E9B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FE525B-2324-22E2-8DA5-956290826BF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0876616F-AD80-35A9-67DA-3E93349D62B2}"/>
              </a:ext>
            </a:extLst>
          </p:cNvPr>
          <p:cNvPicPr>
            <a:picLocks noChangeAspect="1"/>
          </p:cNvPicPr>
          <p:nvPr/>
        </p:nvPicPr>
        <p:blipFill>
          <a:blip r:embed="rId2"/>
          <a:stretch>
            <a:fillRect/>
          </a:stretch>
        </p:blipFill>
        <p:spPr>
          <a:xfrm>
            <a:off x="612854" y="0"/>
            <a:ext cx="10966291" cy="6858000"/>
          </a:xfrm>
          <a:prstGeom prst="rect">
            <a:avLst/>
          </a:prstGeom>
        </p:spPr>
      </p:pic>
    </p:spTree>
    <p:extLst>
      <p:ext uri="{BB962C8B-B14F-4D97-AF65-F5344CB8AC3E}">
        <p14:creationId xmlns:p14="http://schemas.microsoft.com/office/powerpoint/2010/main" val="31923868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91899-D71A-CE9E-C973-E27592495E0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0CEDC5-288C-6801-7A24-35127583F99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EB94D1E6-1706-975A-8EC0-BAE3E1B9C908}"/>
              </a:ext>
            </a:extLst>
          </p:cNvPr>
          <p:cNvPicPr>
            <a:picLocks noChangeAspect="1"/>
          </p:cNvPicPr>
          <p:nvPr/>
        </p:nvPicPr>
        <p:blipFill>
          <a:blip r:embed="rId2"/>
          <a:stretch>
            <a:fillRect/>
          </a:stretch>
        </p:blipFill>
        <p:spPr>
          <a:xfrm>
            <a:off x="816301" y="0"/>
            <a:ext cx="10559397" cy="6858000"/>
          </a:xfrm>
          <a:prstGeom prst="rect">
            <a:avLst/>
          </a:prstGeom>
        </p:spPr>
      </p:pic>
    </p:spTree>
    <p:extLst>
      <p:ext uri="{BB962C8B-B14F-4D97-AF65-F5344CB8AC3E}">
        <p14:creationId xmlns:p14="http://schemas.microsoft.com/office/powerpoint/2010/main" val="3896982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2567E-6CAE-298F-27A6-282DC17E5253}"/>
              </a:ext>
            </a:extLst>
          </p:cNvPr>
          <p:cNvSpPr>
            <a:spLocks noGrp="1"/>
          </p:cNvSpPr>
          <p:nvPr>
            <p:ph type="title"/>
          </p:nvPr>
        </p:nvSpPr>
        <p:spPr/>
        <p:txBody>
          <a:bodyPr/>
          <a:lstStyle/>
          <a:p>
            <a:r>
              <a:rPr lang="en-US" dirty="0"/>
              <a:t>Data , information , knowledge, wisdom</a:t>
            </a:r>
          </a:p>
        </p:txBody>
      </p:sp>
      <p:sp>
        <p:nvSpPr>
          <p:cNvPr id="3" name="Content Placeholder 2">
            <a:extLst>
              <a:ext uri="{FF2B5EF4-FFF2-40B4-BE49-F238E27FC236}">
                <a16:creationId xmlns:a16="http://schemas.microsoft.com/office/drawing/2014/main" id="{F68CF348-42CC-E0D6-4A35-8EA250573A5A}"/>
              </a:ext>
            </a:extLst>
          </p:cNvPr>
          <p:cNvSpPr>
            <a:spLocks noGrp="1"/>
          </p:cNvSpPr>
          <p:nvPr>
            <p:ph idx="1"/>
          </p:nvPr>
        </p:nvSpPr>
        <p:spPr/>
        <p:txBody>
          <a:bodyPr>
            <a:normAutofit fontScale="62500" lnSpcReduction="20000"/>
          </a:bodyPr>
          <a:lstStyle/>
          <a:p>
            <a:r>
              <a:rPr lang="en-US" b="1" dirty="0"/>
              <a:t>1. Data</a:t>
            </a:r>
          </a:p>
          <a:p>
            <a:pPr>
              <a:buFont typeface="Arial" panose="020B0604020202020204" pitchFamily="34" charset="0"/>
              <a:buChar char="•"/>
            </a:pPr>
            <a:r>
              <a:rPr lang="en-US" b="1" dirty="0"/>
              <a:t>Definition:</a:t>
            </a:r>
            <a:r>
              <a:rPr lang="en-US" dirty="0"/>
              <a:t> Data refers to raw facts and figures that have no context or meaning on their own.</a:t>
            </a:r>
          </a:p>
          <a:p>
            <a:pPr>
              <a:buFont typeface="Arial" panose="020B0604020202020204" pitchFamily="34" charset="0"/>
              <a:buChar char="•"/>
            </a:pPr>
            <a:r>
              <a:rPr lang="en-US" b="1" dirty="0"/>
              <a:t>Characteristics:</a:t>
            </a:r>
            <a:r>
              <a:rPr lang="en-US" dirty="0"/>
              <a:t> Data is typically structured and can be in the form of numbers, words, symbols, or images.</a:t>
            </a:r>
          </a:p>
          <a:p>
            <a:pPr>
              <a:buFont typeface="Arial" panose="020B0604020202020204" pitchFamily="34" charset="0"/>
              <a:buChar char="•"/>
            </a:pPr>
            <a:r>
              <a:rPr lang="en-US" b="1" dirty="0"/>
              <a:t>Example:</a:t>
            </a:r>
            <a:endParaRPr lang="en-US" dirty="0"/>
          </a:p>
          <a:p>
            <a:pPr marL="742950" lvl="1" indent="-285750">
              <a:buFont typeface="Arial" panose="020B0604020202020204" pitchFamily="34" charset="0"/>
              <a:buChar char="•"/>
            </a:pPr>
            <a:r>
              <a:rPr lang="en-US" dirty="0"/>
              <a:t>A list of numbers: 100, 75, 120, 90</a:t>
            </a:r>
          </a:p>
          <a:p>
            <a:pPr marL="742950" lvl="1" indent="-285750">
              <a:buFont typeface="Arial" panose="020B0604020202020204" pitchFamily="34" charset="0"/>
              <a:buChar char="•"/>
            </a:pPr>
            <a:r>
              <a:rPr lang="en-US" dirty="0"/>
              <a:t>Names of cities: New York, Tokyo, London</a:t>
            </a:r>
          </a:p>
          <a:p>
            <a:pPr marL="742950" lvl="1" indent="-285750">
              <a:buFont typeface="Arial" panose="020B0604020202020204" pitchFamily="34" charset="0"/>
              <a:buChar char="•"/>
            </a:pPr>
            <a:r>
              <a:rPr lang="en-US" dirty="0"/>
              <a:t>Symbols: %, $</a:t>
            </a:r>
          </a:p>
          <a:p>
            <a:r>
              <a:rPr lang="en-US" b="1" dirty="0"/>
              <a:t>2. Information</a:t>
            </a:r>
          </a:p>
          <a:p>
            <a:pPr>
              <a:buFont typeface="Arial" panose="020B0604020202020204" pitchFamily="34" charset="0"/>
              <a:buChar char="•"/>
            </a:pPr>
            <a:r>
              <a:rPr lang="en-US" b="1" dirty="0"/>
              <a:t>Definition:</a:t>
            </a:r>
            <a:r>
              <a:rPr lang="en-US" dirty="0"/>
              <a:t> Information is processed data that provides context, relevance, and meaning.</a:t>
            </a:r>
          </a:p>
          <a:p>
            <a:pPr>
              <a:buFont typeface="Arial" panose="020B0604020202020204" pitchFamily="34" charset="0"/>
              <a:buChar char="•"/>
            </a:pPr>
            <a:r>
              <a:rPr lang="en-US" b="1" dirty="0"/>
              <a:t>Characteristics:</a:t>
            </a:r>
            <a:r>
              <a:rPr lang="en-US" dirty="0"/>
              <a:t> Information answers the questions of who, what, where, and when.</a:t>
            </a:r>
          </a:p>
          <a:p>
            <a:pPr>
              <a:buFont typeface="Arial" panose="020B0604020202020204" pitchFamily="34" charset="0"/>
              <a:buChar char="•"/>
            </a:pPr>
            <a:r>
              <a:rPr lang="en-US" b="1" dirty="0"/>
              <a:t>Example:</a:t>
            </a:r>
            <a:endParaRPr lang="en-US" dirty="0"/>
          </a:p>
          <a:p>
            <a:pPr marL="742950" lvl="1" indent="-285750">
              <a:buFont typeface="Arial" panose="020B0604020202020204" pitchFamily="34" charset="0"/>
              <a:buChar char="•"/>
            </a:pPr>
            <a:r>
              <a:rPr lang="en-US" dirty="0"/>
              <a:t>Sales report for the month of January showing total revenue: $500,000</a:t>
            </a:r>
          </a:p>
          <a:p>
            <a:pPr marL="742950" lvl="1" indent="-285750">
              <a:buFont typeface="Arial" panose="020B0604020202020204" pitchFamily="34" charset="0"/>
              <a:buChar char="•"/>
            </a:pPr>
            <a:r>
              <a:rPr lang="en-US" dirty="0"/>
              <a:t>Weather forecast indicating temperature and precipitation for the week</a:t>
            </a:r>
          </a:p>
          <a:p>
            <a:pPr marL="742950" lvl="1" indent="-285750">
              <a:buFont typeface="Arial" panose="020B0604020202020204" pitchFamily="34" charset="0"/>
              <a:buChar char="•"/>
            </a:pPr>
            <a:r>
              <a:rPr lang="en-US" dirty="0"/>
              <a:t>Employee database listing names, roles, and contact information</a:t>
            </a:r>
          </a:p>
        </p:txBody>
      </p:sp>
    </p:spTree>
    <p:extLst>
      <p:ext uri="{BB962C8B-B14F-4D97-AF65-F5344CB8AC3E}">
        <p14:creationId xmlns:p14="http://schemas.microsoft.com/office/powerpoint/2010/main" val="5277192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2567E-6CAE-298F-27A6-282DC17E5253}"/>
              </a:ext>
            </a:extLst>
          </p:cNvPr>
          <p:cNvSpPr>
            <a:spLocks noGrp="1"/>
          </p:cNvSpPr>
          <p:nvPr>
            <p:ph type="title"/>
          </p:nvPr>
        </p:nvSpPr>
        <p:spPr/>
        <p:txBody>
          <a:bodyPr/>
          <a:lstStyle/>
          <a:p>
            <a:r>
              <a:rPr lang="en-US" dirty="0"/>
              <a:t>Data , information , knowledge, wisdom</a:t>
            </a:r>
          </a:p>
        </p:txBody>
      </p:sp>
      <p:sp>
        <p:nvSpPr>
          <p:cNvPr id="3" name="Content Placeholder 2">
            <a:extLst>
              <a:ext uri="{FF2B5EF4-FFF2-40B4-BE49-F238E27FC236}">
                <a16:creationId xmlns:a16="http://schemas.microsoft.com/office/drawing/2014/main" id="{F68CF348-42CC-E0D6-4A35-8EA250573A5A}"/>
              </a:ext>
            </a:extLst>
          </p:cNvPr>
          <p:cNvSpPr>
            <a:spLocks noGrp="1"/>
          </p:cNvSpPr>
          <p:nvPr>
            <p:ph idx="1"/>
          </p:nvPr>
        </p:nvSpPr>
        <p:spPr/>
        <p:txBody>
          <a:bodyPr>
            <a:normAutofit fontScale="62500" lnSpcReduction="20000"/>
          </a:bodyPr>
          <a:lstStyle/>
          <a:p>
            <a:pPr>
              <a:buFont typeface="Arial" panose="020B0604020202020204" pitchFamily="34" charset="0"/>
              <a:buChar char="•"/>
            </a:pPr>
            <a:r>
              <a:rPr lang="en-US" b="1" dirty="0"/>
              <a:t>3. Definition:</a:t>
            </a:r>
            <a:r>
              <a:rPr lang="en-US" dirty="0"/>
              <a:t> Knowledge is derived from information through understanding, experience, and insight.</a:t>
            </a:r>
          </a:p>
          <a:p>
            <a:pPr>
              <a:buFont typeface="Arial" panose="020B0604020202020204" pitchFamily="34" charset="0"/>
              <a:buChar char="•"/>
            </a:pPr>
            <a:r>
              <a:rPr lang="en-US" b="1" dirty="0"/>
              <a:t>Characteristics:</a:t>
            </a:r>
            <a:r>
              <a:rPr lang="en-US" dirty="0"/>
              <a:t> Knowledge involves the application of information to answer how and why questions.</a:t>
            </a:r>
          </a:p>
          <a:p>
            <a:pPr>
              <a:buFont typeface="Arial" panose="020B0604020202020204" pitchFamily="34" charset="0"/>
              <a:buChar char="•"/>
            </a:pPr>
            <a:r>
              <a:rPr lang="en-US" b="1" dirty="0"/>
              <a:t>Example:</a:t>
            </a:r>
            <a:endParaRPr lang="en-US" dirty="0"/>
          </a:p>
          <a:p>
            <a:pPr marL="742950" lvl="1" indent="-285750">
              <a:buFont typeface="Arial" panose="020B0604020202020204" pitchFamily="34" charset="0"/>
              <a:buChar char="•"/>
            </a:pPr>
            <a:r>
              <a:rPr lang="en-US" dirty="0"/>
              <a:t>Understanding customer preferences based on analyzing sales data and market trends</a:t>
            </a:r>
          </a:p>
          <a:p>
            <a:pPr marL="742950" lvl="1" indent="-285750">
              <a:buFont typeface="Arial" panose="020B0604020202020204" pitchFamily="34" charset="0"/>
              <a:buChar char="•"/>
            </a:pPr>
            <a:r>
              <a:rPr lang="en-US" dirty="0"/>
              <a:t>Knowing how to troubleshoot technical issues in a software system based on previous experience</a:t>
            </a:r>
          </a:p>
          <a:p>
            <a:pPr marL="742950" lvl="1" indent="-285750">
              <a:buFont typeface="Arial" panose="020B0604020202020204" pitchFamily="34" charset="0"/>
              <a:buChar char="•"/>
            </a:pPr>
            <a:r>
              <a:rPr lang="en-US" dirty="0"/>
              <a:t>Expertise in project management gained through years of managing successful projects</a:t>
            </a:r>
          </a:p>
          <a:p>
            <a:r>
              <a:rPr lang="en-US" b="1" dirty="0"/>
              <a:t>4. Wisdom</a:t>
            </a:r>
          </a:p>
          <a:p>
            <a:pPr>
              <a:buFont typeface="Arial" panose="020B0604020202020204" pitchFamily="34" charset="0"/>
              <a:buChar char="•"/>
            </a:pPr>
            <a:r>
              <a:rPr lang="en-US" b="1" dirty="0"/>
              <a:t>Definition:</a:t>
            </a:r>
            <a:r>
              <a:rPr lang="en-US" dirty="0"/>
              <a:t> Wisdom represents the highest level of understanding and judgment, integrating knowledge and experience to make sound decisions.</a:t>
            </a:r>
          </a:p>
          <a:p>
            <a:pPr>
              <a:buFont typeface="Arial" panose="020B0604020202020204" pitchFamily="34" charset="0"/>
              <a:buChar char="•"/>
            </a:pPr>
            <a:r>
              <a:rPr lang="en-US" b="1" dirty="0"/>
              <a:t>Characteristics:</a:t>
            </a:r>
            <a:r>
              <a:rPr lang="en-US" dirty="0"/>
              <a:t> Wisdom involves applying principles, values, and ethics to make decisions that consider long-term consequences.</a:t>
            </a:r>
          </a:p>
          <a:p>
            <a:pPr>
              <a:buFont typeface="Arial" panose="020B0604020202020204" pitchFamily="34" charset="0"/>
              <a:buChar char="•"/>
            </a:pPr>
            <a:r>
              <a:rPr lang="en-US" b="1" dirty="0"/>
              <a:t>Example:</a:t>
            </a:r>
            <a:endParaRPr lang="en-US" dirty="0"/>
          </a:p>
          <a:p>
            <a:pPr marL="742950" lvl="1" indent="-285750">
              <a:buFont typeface="Arial" panose="020B0604020202020204" pitchFamily="34" charset="0"/>
              <a:buChar char="•"/>
            </a:pPr>
            <a:r>
              <a:rPr lang="en-US" dirty="0"/>
              <a:t>Deciding to invest in a new technology based on a deep understanding of market trends, customer needs, and strategic goals</a:t>
            </a:r>
          </a:p>
          <a:p>
            <a:pPr marL="742950" lvl="1" indent="-285750">
              <a:buFont typeface="Arial" panose="020B0604020202020204" pitchFamily="34" charset="0"/>
              <a:buChar char="•"/>
            </a:pPr>
            <a:r>
              <a:rPr lang="en-US" dirty="0"/>
              <a:t>Making ethical decisions that prioritize the well-being of employees and stakeholders over short-term gains</a:t>
            </a:r>
          </a:p>
          <a:p>
            <a:pPr marL="742950" lvl="1" indent="-285750">
              <a:buFont typeface="Arial" panose="020B0604020202020204" pitchFamily="34" charset="0"/>
              <a:buChar char="•"/>
            </a:pPr>
            <a:r>
              <a:rPr lang="en-US" dirty="0"/>
              <a:t>Innovating new business strategies that anticipate future market trends and disruptions</a:t>
            </a:r>
          </a:p>
        </p:txBody>
      </p:sp>
    </p:spTree>
    <p:extLst>
      <p:ext uri="{BB962C8B-B14F-4D97-AF65-F5344CB8AC3E}">
        <p14:creationId xmlns:p14="http://schemas.microsoft.com/office/powerpoint/2010/main" val="6605165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699BD68-2F5B-F5D6-37A8-74B6636FF210}"/>
              </a:ext>
            </a:extLst>
          </p:cNvPr>
          <p:cNvPicPr>
            <a:picLocks noGrp="1" noChangeAspect="1"/>
          </p:cNvPicPr>
          <p:nvPr>
            <p:ph idx="1"/>
          </p:nvPr>
        </p:nvPicPr>
        <p:blipFill>
          <a:blip r:embed="rId2"/>
          <a:stretch>
            <a:fillRect/>
          </a:stretch>
        </p:blipFill>
        <p:spPr>
          <a:xfrm>
            <a:off x="643467" y="1057148"/>
            <a:ext cx="10905066" cy="4743702"/>
          </a:xfrm>
          <a:prstGeom prst="rect">
            <a:avLst/>
          </a:prstGeom>
        </p:spPr>
      </p:pic>
    </p:spTree>
    <p:extLst>
      <p:ext uri="{BB962C8B-B14F-4D97-AF65-F5344CB8AC3E}">
        <p14:creationId xmlns:p14="http://schemas.microsoft.com/office/powerpoint/2010/main" val="16639204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69949-BD07-0D6E-CE97-E2807FF6D3DA}"/>
              </a:ext>
            </a:extLst>
          </p:cNvPr>
          <p:cNvSpPr>
            <a:spLocks noGrp="1"/>
          </p:cNvSpPr>
          <p:nvPr>
            <p:ph type="title"/>
          </p:nvPr>
        </p:nvSpPr>
        <p:spPr/>
        <p:txBody>
          <a:bodyPr/>
          <a:lstStyle/>
          <a:p>
            <a:r>
              <a:rPr lang="en-US" dirty="0"/>
              <a:t>Knowledge – in depth</a:t>
            </a:r>
          </a:p>
        </p:txBody>
      </p:sp>
      <p:sp>
        <p:nvSpPr>
          <p:cNvPr id="3" name="Content Placeholder 2">
            <a:extLst>
              <a:ext uri="{FF2B5EF4-FFF2-40B4-BE49-F238E27FC236}">
                <a16:creationId xmlns:a16="http://schemas.microsoft.com/office/drawing/2014/main" id="{EEDBEEF6-A8B2-A48A-9469-9A5085367F57}"/>
              </a:ext>
            </a:extLst>
          </p:cNvPr>
          <p:cNvSpPr>
            <a:spLocks noGrp="1"/>
          </p:cNvSpPr>
          <p:nvPr>
            <p:ph idx="1"/>
          </p:nvPr>
        </p:nvSpPr>
        <p:spPr/>
        <p:txBody>
          <a:bodyPr>
            <a:normAutofit fontScale="62500" lnSpcReduction="20000"/>
          </a:bodyPr>
          <a:lstStyle/>
          <a:p>
            <a:r>
              <a:rPr lang="en-US" dirty="0"/>
              <a:t>Knowledge refers to the information, understanding, and skills that individuals acquire through experience, education, and training.</a:t>
            </a:r>
          </a:p>
          <a:p>
            <a:r>
              <a:rPr lang="en-US" dirty="0"/>
              <a:t>It encompasses facts, concepts, theories, and practical abilities that enable individuals to perform tasks, solve problems, and make informed decisions.</a:t>
            </a:r>
          </a:p>
          <a:p>
            <a:r>
              <a:rPr lang="en-US" b="1" dirty="0"/>
              <a:t>Example : Technical Knowledge</a:t>
            </a:r>
          </a:p>
          <a:p>
            <a:pPr lvl="1"/>
            <a:r>
              <a:rPr lang="en-US" b="1" dirty="0"/>
              <a:t>Context:</a:t>
            </a:r>
            <a:r>
              <a:rPr lang="en-US" dirty="0"/>
              <a:t> A software developer writing code.</a:t>
            </a:r>
          </a:p>
          <a:p>
            <a:pPr lvl="1"/>
            <a:r>
              <a:rPr lang="en-US" b="1" dirty="0"/>
              <a:t>Explanation:</a:t>
            </a:r>
            <a:r>
              <a:rPr lang="en-US" dirty="0"/>
              <a:t> Technical knowledge involves understanding programming languages, software development methodologies, algorithms, and debugging techniques.</a:t>
            </a:r>
          </a:p>
          <a:p>
            <a:pPr lvl="1"/>
            <a:r>
              <a:rPr lang="en-US" b="1" dirty="0"/>
              <a:t>Relevant Example:</a:t>
            </a:r>
            <a:r>
              <a:rPr lang="en-US" dirty="0"/>
              <a:t> A software developer uses their knowledge of the Python programming language to write a script that automates data collection from various online sources. They apply their understanding of web scraping libraries, such as </a:t>
            </a:r>
            <a:r>
              <a:rPr lang="en-US" dirty="0" err="1"/>
              <a:t>BeautifulSoup</a:t>
            </a:r>
            <a:r>
              <a:rPr lang="en-US" dirty="0"/>
              <a:t>, and error-handling techniques to ensure the script runs smoothly and efficiently.</a:t>
            </a:r>
          </a:p>
          <a:p>
            <a:r>
              <a:rPr lang="en-US" b="1" dirty="0"/>
              <a:t>Example: Medical Knowledge</a:t>
            </a:r>
          </a:p>
          <a:p>
            <a:pPr lvl="1"/>
            <a:r>
              <a:rPr lang="en-US" b="1" dirty="0"/>
              <a:t>Context:</a:t>
            </a:r>
            <a:r>
              <a:rPr lang="en-US" dirty="0"/>
              <a:t> A doctor diagnosing a patient.</a:t>
            </a:r>
          </a:p>
          <a:p>
            <a:pPr lvl="1"/>
            <a:r>
              <a:rPr lang="en-US" b="1" dirty="0"/>
              <a:t>Explanation:</a:t>
            </a:r>
            <a:r>
              <a:rPr lang="en-US" dirty="0"/>
              <a:t> Medical knowledge includes understanding human anatomy, diseases, symptoms, diagnostic methods, and treatment options.</a:t>
            </a:r>
          </a:p>
          <a:p>
            <a:pPr lvl="1"/>
            <a:r>
              <a:rPr lang="en-US" b="1" dirty="0"/>
              <a:t>Relevant Example:</a:t>
            </a:r>
            <a:r>
              <a:rPr lang="en-US" dirty="0"/>
              <a:t> A doctor uses their knowledge of the symptoms and progression of diseases like diabetes to diagnose a patient presenting with excessive thirst, frequent urination, and fatigue. Based on this knowledge, the doctor orders appropriate tests, interprets the results, and prescribes a treatment plan.</a:t>
            </a:r>
          </a:p>
          <a:p>
            <a:pPr marL="457200" lvl="1" indent="0">
              <a:buNone/>
            </a:pPr>
            <a:endParaRPr lang="en-US" dirty="0"/>
          </a:p>
          <a:p>
            <a:endParaRPr lang="en-US" dirty="0"/>
          </a:p>
        </p:txBody>
      </p:sp>
    </p:spTree>
    <p:extLst>
      <p:ext uri="{BB962C8B-B14F-4D97-AF65-F5344CB8AC3E}">
        <p14:creationId xmlns:p14="http://schemas.microsoft.com/office/powerpoint/2010/main" val="2022823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2954A-403D-131F-EE8B-3B39F0293796}"/>
              </a:ext>
            </a:extLst>
          </p:cNvPr>
          <p:cNvSpPr>
            <a:spLocks noGrp="1"/>
          </p:cNvSpPr>
          <p:nvPr>
            <p:ph type="title"/>
          </p:nvPr>
        </p:nvSpPr>
        <p:spPr/>
        <p:txBody>
          <a:bodyPr/>
          <a:lstStyle/>
          <a:p>
            <a:r>
              <a:rPr lang="en-US" dirty="0"/>
              <a:t>Category - DSS</a:t>
            </a:r>
          </a:p>
        </p:txBody>
      </p:sp>
      <p:sp>
        <p:nvSpPr>
          <p:cNvPr id="3" name="Content Placeholder 2">
            <a:extLst>
              <a:ext uri="{FF2B5EF4-FFF2-40B4-BE49-F238E27FC236}">
                <a16:creationId xmlns:a16="http://schemas.microsoft.com/office/drawing/2014/main" id="{DD375DC7-1B3D-1D07-C156-15334F0D70AA}"/>
              </a:ext>
            </a:extLst>
          </p:cNvPr>
          <p:cNvSpPr>
            <a:spLocks noGrp="1"/>
          </p:cNvSpPr>
          <p:nvPr>
            <p:ph idx="1"/>
          </p:nvPr>
        </p:nvSpPr>
        <p:spPr/>
        <p:txBody>
          <a:bodyPr/>
          <a:lstStyle/>
          <a:p>
            <a:r>
              <a:rPr lang="en-US" dirty="0"/>
              <a:t>Decision support systems can be categorized into different types based on their functionality:</a:t>
            </a:r>
          </a:p>
          <a:p>
            <a:pPr>
              <a:buFont typeface="+mj-lt"/>
              <a:buAutoNum type="arabicPeriod"/>
            </a:pPr>
            <a:r>
              <a:rPr lang="en-US" b="1" dirty="0"/>
              <a:t>Data-driven DSS</a:t>
            </a:r>
            <a:r>
              <a:rPr lang="en-US" dirty="0"/>
              <a:t>: These systems primarily analyze large datasets to identify patterns and trends, helping users make decisions based on historical data.</a:t>
            </a:r>
          </a:p>
          <a:p>
            <a:pPr>
              <a:buFont typeface="+mj-lt"/>
              <a:buAutoNum type="arabicPeriod"/>
            </a:pPr>
            <a:r>
              <a:rPr lang="en-US" b="1" dirty="0"/>
              <a:t>Model-driven DSS</a:t>
            </a:r>
            <a:r>
              <a:rPr lang="en-US" dirty="0"/>
              <a:t>: These systems utilize mathematical and statistical models to simulate various scenarios and predict outcomes based on user input.</a:t>
            </a:r>
          </a:p>
          <a:p>
            <a:pPr>
              <a:buFont typeface="+mj-lt"/>
              <a:buAutoNum type="arabicPeriod"/>
            </a:pPr>
            <a:r>
              <a:rPr lang="en-US" b="1" dirty="0"/>
              <a:t>Knowledge-driven DSS</a:t>
            </a:r>
            <a:r>
              <a:rPr lang="en-US" dirty="0"/>
              <a:t>: These systems rely on expert knowledge and rules to provide recommendations and insights to users.</a:t>
            </a:r>
          </a:p>
          <a:p>
            <a:endParaRPr lang="en-US" dirty="0"/>
          </a:p>
        </p:txBody>
      </p:sp>
    </p:spTree>
    <p:extLst>
      <p:ext uri="{BB962C8B-B14F-4D97-AF65-F5344CB8AC3E}">
        <p14:creationId xmlns:p14="http://schemas.microsoft.com/office/powerpoint/2010/main" val="8800897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A1A3C-F830-C337-22F2-9B75F75525ED}"/>
              </a:ext>
            </a:extLst>
          </p:cNvPr>
          <p:cNvSpPr>
            <a:spLocks noGrp="1"/>
          </p:cNvSpPr>
          <p:nvPr>
            <p:ph type="title"/>
          </p:nvPr>
        </p:nvSpPr>
        <p:spPr/>
        <p:txBody>
          <a:bodyPr/>
          <a:lstStyle/>
          <a:p>
            <a:r>
              <a:rPr lang="en-US" dirty="0"/>
              <a:t>Knowledge Management</a:t>
            </a:r>
          </a:p>
        </p:txBody>
      </p:sp>
      <p:sp>
        <p:nvSpPr>
          <p:cNvPr id="3" name="Content Placeholder 2">
            <a:extLst>
              <a:ext uri="{FF2B5EF4-FFF2-40B4-BE49-F238E27FC236}">
                <a16:creationId xmlns:a16="http://schemas.microsoft.com/office/drawing/2014/main" id="{E3637512-6079-21B5-D4A9-3730FFD686F3}"/>
              </a:ext>
            </a:extLst>
          </p:cNvPr>
          <p:cNvSpPr>
            <a:spLocks noGrp="1"/>
          </p:cNvSpPr>
          <p:nvPr>
            <p:ph idx="1"/>
          </p:nvPr>
        </p:nvSpPr>
        <p:spPr/>
        <p:txBody>
          <a:bodyPr/>
          <a:lstStyle/>
          <a:p>
            <a:r>
              <a:rPr lang="en-US" dirty="0"/>
              <a:t>Knowledge management (KM) is the process of capturing, distributing, and effectively using knowledge within an organization. </a:t>
            </a:r>
          </a:p>
          <a:p>
            <a:r>
              <a:rPr lang="en-US" dirty="0"/>
              <a:t>It involves a combination of strategies, tools, and practices aimed at identifying, creating, representing, and distributing knowledge to ensure that it is accessible and useful to those who need it. </a:t>
            </a:r>
          </a:p>
          <a:p>
            <a:r>
              <a:rPr lang="en-US" dirty="0"/>
              <a:t>The goal of knowledge management is to improve organizational efficiency, innovation, and decision-making.</a:t>
            </a:r>
          </a:p>
        </p:txBody>
      </p:sp>
    </p:spTree>
    <p:extLst>
      <p:ext uri="{BB962C8B-B14F-4D97-AF65-F5344CB8AC3E}">
        <p14:creationId xmlns:p14="http://schemas.microsoft.com/office/powerpoint/2010/main" val="40225512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9AA8E-7748-2C58-FAC7-F5F3D87A4A6E}"/>
              </a:ext>
            </a:extLst>
          </p:cNvPr>
          <p:cNvSpPr>
            <a:spLocks noGrp="1"/>
          </p:cNvSpPr>
          <p:nvPr>
            <p:ph type="title"/>
          </p:nvPr>
        </p:nvSpPr>
        <p:spPr>
          <a:xfrm>
            <a:off x="630936" y="640080"/>
            <a:ext cx="4818888" cy="1481328"/>
          </a:xfrm>
        </p:spPr>
        <p:txBody>
          <a:bodyPr anchor="b">
            <a:normAutofit/>
          </a:bodyPr>
          <a:lstStyle/>
          <a:p>
            <a:r>
              <a:rPr lang="en-US" sz="5000"/>
              <a:t>Knowledge managment</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A5F57E-2C46-46A4-58CD-6316AB006656}"/>
              </a:ext>
            </a:extLst>
          </p:cNvPr>
          <p:cNvSpPr>
            <a:spLocks noGrp="1"/>
          </p:cNvSpPr>
          <p:nvPr>
            <p:ph idx="1"/>
          </p:nvPr>
        </p:nvSpPr>
        <p:spPr>
          <a:xfrm>
            <a:off x="630936" y="2660904"/>
            <a:ext cx="4818888" cy="3547872"/>
          </a:xfrm>
        </p:spPr>
        <p:txBody>
          <a:bodyPr anchor="t">
            <a:normAutofit/>
          </a:bodyPr>
          <a:lstStyle/>
          <a:p>
            <a:pPr marL="0" indent="0">
              <a:buNone/>
            </a:pPr>
            <a:r>
              <a:rPr lang="en-US" sz="900" b="1"/>
              <a:t>Create</a:t>
            </a:r>
          </a:p>
          <a:p>
            <a:pPr>
              <a:buFont typeface="Arial" panose="020B0604020202020204" pitchFamily="34" charset="0"/>
              <a:buChar char="•"/>
            </a:pPr>
            <a:r>
              <a:rPr lang="en-US" sz="900" b="1"/>
              <a:t>Description</a:t>
            </a:r>
            <a:r>
              <a:rPr lang="en-US" sz="900"/>
              <a:t>: This phase involves generating new knowledge through various activities such as research, development, collaboration, and innovation.</a:t>
            </a:r>
          </a:p>
          <a:p>
            <a:pPr>
              <a:buFont typeface="Arial" panose="020B0604020202020204" pitchFamily="34" charset="0"/>
              <a:buChar char="•"/>
            </a:pPr>
            <a:r>
              <a:rPr lang="en-US" sz="900" b="1"/>
              <a:t>Example</a:t>
            </a:r>
            <a:r>
              <a:rPr lang="en-US" sz="900"/>
              <a:t>: A team of engineers in a tech company brainstorms and develops a new algorithm to improve the performance of their software product.</a:t>
            </a:r>
          </a:p>
          <a:p>
            <a:pPr marL="0" indent="0">
              <a:buNone/>
            </a:pPr>
            <a:r>
              <a:rPr lang="en-US" sz="900" b="1"/>
              <a:t>Store</a:t>
            </a:r>
          </a:p>
          <a:p>
            <a:pPr>
              <a:buFont typeface="Arial" panose="020B0604020202020204" pitchFamily="34" charset="0"/>
              <a:buChar char="•"/>
            </a:pPr>
            <a:r>
              <a:rPr lang="en-US" sz="900" b="1"/>
              <a:t>Description</a:t>
            </a:r>
            <a:r>
              <a:rPr lang="en-US" sz="900"/>
              <a:t>: Storing knowledge in a way that it can be easily accessed and retrieved when needed. This often involves using databases, document management systems, and other storage solutions.</a:t>
            </a:r>
          </a:p>
          <a:p>
            <a:pPr>
              <a:buFont typeface="Arial" panose="020B0604020202020204" pitchFamily="34" charset="0"/>
              <a:buChar char="•"/>
            </a:pPr>
            <a:r>
              <a:rPr lang="en-US" sz="900" b="1"/>
              <a:t>Example</a:t>
            </a:r>
            <a:r>
              <a:rPr lang="en-US" sz="900"/>
              <a:t>: The tech company stores the new algorithm, along with documentation and implementation details, in their internal knowledge repository.</a:t>
            </a:r>
          </a:p>
          <a:p>
            <a:pPr marL="0" indent="0">
              <a:buNone/>
            </a:pPr>
            <a:r>
              <a:rPr lang="en-US" sz="900" b="1"/>
              <a:t>Find</a:t>
            </a:r>
          </a:p>
          <a:p>
            <a:pPr>
              <a:buFont typeface="Arial" panose="020B0604020202020204" pitchFamily="34" charset="0"/>
              <a:buChar char="•"/>
            </a:pPr>
            <a:r>
              <a:rPr lang="en-US" sz="900" b="1"/>
              <a:t>Description</a:t>
            </a:r>
            <a:r>
              <a:rPr lang="en-US" sz="900"/>
              <a:t>: This phase involves locating and retrieving stored knowledge when it is needed. Effective indexing and search functionalities are crucial.</a:t>
            </a:r>
          </a:p>
          <a:p>
            <a:pPr>
              <a:buFont typeface="Arial" panose="020B0604020202020204" pitchFamily="34" charset="0"/>
              <a:buChar char="•"/>
            </a:pPr>
            <a:r>
              <a:rPr lang="en-US" sz="900" b="1"/>
              <a:t>Example</a:t>
            </a:r>
            <a:r>
              <a:rPr lang="en-US" sz="900"/>
              <a:t>: A different team within the same company needs to enhance another software product and searches the knowledge repository for relevant algorithms, finding the one previously developed.</a:t>
            </a:r>
          </a:p>
          <a:p>
            <a:endParaRPr lang="en-US" sz="900"/>
          </a:p>
        </p:txBody>
      </p:sp>
      <p:pic>
        <p:nvPicPr>
          <p:cNvPr id="5" name="Picture 4">
            <a:extLst>
              <a:ext uri="{FF2B5EF4-FFF2-40B4-BE49-F238E27FC236}">
                <a16:creationId xmlns:a16="http://schemas.microsoft.com/office/drawing/2014/main" id="{1566FC75-149D-4B2E-24AC-09C007D2CF5C}"/>
              </a:ext>
            </a:extLst>
          </p:cNvPr>
          <p:cNvPicPr>
            <a:picLocks noChangeAspect="1"/>
          </p:cNvPicPr>
          <p:nvPr/>
        </p:nvPicPr>
        <p:blipFill>
          <a:blip r:embed="rId2"/>
          <a:stretch>
            <a:fillRect/>
          </a:stretch>
        </p:blipFill>
        <p:spPr>
          <a:xfrm>
            <a:off x="6099048" y="1334121"/>
            <a:ext cx="5458968" cy="4189757"/>
          </a:xfrm>
          <a:prstGeom prst="rect">
            <a:avLst/>
          </a:prstGeom>
        </p:spPr>
      </p:pic>
    </p:spTree>
    <p:extLst>
      <p:ext uri="{BB962C8B-B14F-4D97-AF65-F5344CB8AC3E}">
        <p14:creationId xmlns:p14="http://schemas.microsoft.com/office/powerpoint/2010/main" val="21516862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9AA8E-7748-2C58-FAC7-F5F3D87A4A6E}"/>
              </a:ext>
            </a:extLst>
          </p:cNvPr>
          <p:cNvSpPr>
            <a:spLocks noGrp="1"/>
          </p:cNvSpPr>
          <p:nvPr>
            <p:ph type="title"/>
          </p:nvPr>
        </p:nvSpPr>
        <p:spPr/>
        <p:txBody>
          <a:bodyPr/>
          <a:lstStyle/>
          <a:p>
            <a:r>
              <a:rPr lang="en-US" dirty="0"/>
              <a:t>Knowledge </a:t>
            </a:r>
            <a:r>
              <a:rPr lang="en-US" dirty="0" err="1"/>
              <a:t>managment</a:t>
            </a:r>
            <a:endParaRPr lang="en-US" dirty="0"/>
          </a:p>
        </p:txBody>
      </p:sp>
      <p:sp>
        <p:nvSpPr>
          <p:cNvPr id="3" name="Content Placeholder 2">
            <a:extLst>
              <a:ext uri="{FF2B5EF4-FFF2-40B4-BE49-F238E27FC236}">
                <a16:creationId xmlns:a16="http://schemas.microsoft.com/office/drawing/2014/main" id="{83A5F57E-2C46-46A4-58CD-6316AB006656}"/>
              </a:ext>
            </a:extLst>
          </p:cNvPr>
          <p:cNvSpPr>
            <a:spLocks noGrp="1"/>
          </p:cNvSpPr>
          <p:nvPr>
            <p:ph idx="1"/>
          </p:nvPr>
        </p:nvSpPr>
        <p:spPr/>
        <p:txBody>
          <a:bodyPr>
            <a:normAutofit fontScale="55000" lnSpcReduction="20000"/>
          </a:bodyPr>
          <a:lstStyle/>
          <a:p>
            <a:pPr marL="0" indent="0">
              <a:buNone/>
            </a:pPr>
            <a:r>
              <a:rPr lang="en-US" b="1" dirty="0"/>
              <a:t>Acquire</a:t>
            </a:r>
          </a:p>
          <a:p>
            <a:pPr>
              <a:buFont typeface="Arial" panose="020B0604020202020204" pitchFamily="34" charset="0"/>
              <a:buChar char="•"/>
            </a:pPr>
            <a:r>
              <a:rPr lang="en-US" b="1" dirty="0"/>
              <a:t>Description</a:t>
            </a:r>
            <a:r>
              <a:rPr lang="en-US" dirty="0"/>
              <a:t>: Acquiring external knowledge that can complement or enhance the organization’s existing knowledge base. This may involve obtaining information from external sources such as industry reports, academic research, or consultants.</a:t>
            </a:r>
          </a:p>
          <a:p>
            <a:pPr>
              <a:buFont typeface="Arial" panose="020B0604020202020204" pitchFamily="34" charset="0"/>
              <a:buChar char="•"/>
            </a:pPr>
            <a:r>
              <a:rPr lang="en-US" b="1" dirty="0"/>
              <a:t>Example</a:t>
            </a:r>
            <a:r>
              <a:rPr lang="en-US" dirty="0"/>
              <a:t>: The tech company acquires a research paper from an academic journal that discusses advanced optimization techniques, which can be applied to their new algorithm.</a:t>
            </a:r>
          </a:p>
          <a:p>
            <a:pPr marL="0" indent="0">
              <a:buNone/>
            </a:pPr>
            <a:r>
              <a:rPr lang="en-US" b="1" dirty="0"/>
              <a:t>Use</a:t>
            </a:r>
          </a:p>
          <a:p>
            <a:pPr>
              <a:buFont typeface="Arial" panose="020B0604020202020204" pitchFamily="34" charset="0"/>
              <a:buChar char="•"/>
            </a:pPr>
            <a:r>
              <a:rPr lang="en-US" b="1" dirty="0"/>
              <a:t>Description</a:t>
            </a:r>
            <a:r>
              <a:rPr lang="en-US" dirty="0"/>
              <a:t>: Applying the retrieved and acquired knowledge to perform tasks, solve problems, and make decisions. This is where knowledge translates into action and value.</a:t>
            </a:r>
          </a:p>
          <a:p>
            <a:pPr>
              <a:buFont typeface="Arial" panose="020B0604020202020204" pitchFamily="34" charset="0"/>
              <a:buChar char="•"/>
            </a:pPr>
            <a:r>
              <a:rPr lang="en-US" b="1" dirty="0"/>
              <a:t>Example</a:t>
            </a:r>
            <a:r>
              <a:rPr lang="en-US" dirty="0"/>
              <a:t>: The development team uses the stored algorithm and the insights from the acquired research paper to optimize their software, resulting in improved performance and user satisfaction.</a:t>
            </a:r>
          </a:p>
          <a:p>
            <a:pPr marL="0" indent="0">
              <a:buNone/>
            </a:pPr>
            <a:r>
              <a:rPr lang="en-US" b="1" dirty="0"/>
              <a:t>Learn</a:t>
            </a:r>
          </a:p>
          <a:p>
            <a:pPr>
              <a:buFont typeface="Arial" panose="020B0604020202020204" pitchFamily="34" charset="0"/>
              <a:buChar char="•"/>
            </a:pPr>
            <a:r>
              <a:rPr lang="en-US" b="1" dirty="0"/>
              <a:t>Description</a:t>
            </a:r>
            <a:r>
              <a:rPr lang="en-US" dirty="0"/>
              <a:t>: Reflecting on the knowledge application process to gather insights and lessons learned. This phase ensures continuous improvement and innovation by feeding back into the knowledge creation phase.</a:t>
            </a:r>
          </a:p>
          <a:p>
            <a:pPr>
              <a:buFont typeface="Arial" panose="020B0604020202020204" pitchFamily="34" charset="0"/>
              <a:buChar char="•"/>
            </a:pPr>
            <a:r>
              <a:rPr lang="en-US" b="1" dirty="0"/>
              <a:t>Example</a:t>
            </a:r>
            <a:r>
              <a:rPr lang="en-US" dirty="0"/>
              <a:t>: After implementing the optimized software, the team analyzes the performance results and user feedback. They document the lessons learned and best practices, which are then stored in the knowledge repository for future projects.</a:t>
            </a:r>
          </a:p>
          <a:p>
            <a:endParaRPr lang="en-US" dirty="0"/>
          </a:p>
        </p:txBody>
      </p:sp>
    </p:spTree>
    <p:extLst>
      <p:ext uri="{BB962C8B-B14F-4D97-AF65-F5344CB8AC3E}">
        <p14:creationId xmlns:p14="http://schemas.microsoft.com/office/powerpoint/2010/main" val="22009469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AE93BB-798A-19A4-CC9E-1130500BFB26}"/>
              </a:ext>
            </a:extLst>
          </p:cNvPr>
          <p:cNvSpPr>
            <a:spLocks noGrp="1"/>
          </p:cNvSpPr>
          <p:nvPr>
            <p:ph type="title"/>
          </p:nvPr>
        </p:nvSpPr>
        <p:spPr>
          <a:xfrm>
            <a:off x="838200" y="365125"/>
            <a:ext cx="10515600" cy="1325563"/>
          </a:xfrm>
        </p:spPr>
        <p:txBody>
          <a:bodyPr>
            <a:normAutofit/>
          </a:bodyPr>
          <a:lstStyle/>
          <a:p>
            <a:r>
              <a:rPr lang="en-US" sz="4200"/>
              <a:t>Example of the Knowledge Management Cycle in a Software Development Company</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928E5A-8775-B01C-4232-C359C023991E}"/>
              </a:ext>
            </a:extLst>
          </p:cNvPr>
          <p:cNvSpPr>
            <a:spLocks noGrp="1"/>
          </p:cNvSpPr>
          <p:nvPr>
            <p:ph idx="1"/>
          </p:nvPr>
        </p:nvSpPr>
        <p:spPr>
          <a:xfrm>
            <a:off x="838200" y="1929384"/>
            <a:ext cx="10515600" cy="4251960"/>
          </a:xfrm>
        </p:spPr>
        <p:txBody>
          <a:bodyPr>
            <a:normAutofit/>
          </a:bodyPr>
          <a:lstStyle/>
          <a:p>
            <a:pPr>
              <a:buFont typeface="+mj-lt"/>
              <a:buAutoNum type="arabicPeriod"/>
            </a:pPr>
            <a:r>
              <a:rPr lang="en-US" sz="1200" b="1"/>
              <a:t>Create</a:t>
            </a:r>
            <a:r>
              <a:rPr lang="en-US" sz="1200"/>
              <a:t>:</a:t>
            </a:r>
          </a:p>
          <a:p>
            <a:pPr marL="742950" lvl="1" indent="-285750">
              <a:buFont typeface="+mj-lt"/>
              <a:buAutoNum type="arabicPeriod"/>
            </a:pPr>
            <a:r>
              <a:rPr lang="en-US" sz="1200"/>
              <a:t>The company’s R&amp;D department conducts a series of experiments and brainstorming sessions to develop a new, more efficient data encryption algorithm.</a:t>
            </a:r>
          </a:p>
          <a:p>
            <a:pPr>
              <a:buFont typeface="+mj-lt"/>
              <a:buAutoNum type="arabicPeriod"/>
            </a:pPr>
            <a:r>
              <a:rPr lang="en-US" sz="1200" b="1"/>
              <a:t>Store</a:t>
            </a:r>
            <a:r>
              <a:rPr lang="en-US" sz="1200"/>
              <a:t>:</a:t>
            </a:r>
          </a:p>
          <a:p>
            <a:pPr marL="742950" lvl="1" indent="-285750">
              <a:buFont typeface="+mj-lt"/>
              <a:buAutoNum type="arabicPeriod"/>
            </a:pPr>
            <a:r>
              <a:rPr lang="en-US" sz="1200"/>
              <a:t>The new algorithm, along with detailed documentation, test results, and implementation guides, is stored in the company’s digital knowledge base.</a:t>
            </a:r>
          </a:p>
          <a:p>
            <a:pPr>
              <a:buFont typeface="+mj-lt"/>
              <a:buAutoNum type="arabicPeriod"/>
            </a:pPr>
            <a:r>
              <a:rPr lang="en-US" sz="1200" b="1"/>
              <a:t>Find</a:t>
            </a:r>
            <a:r>
              <a:rPr lang="en-US" sz="1200"/>
              <a:t>:</a:t>
            </a:r>
          </a:p>
          <a:p>
            <a:pPr marL="742950" lvl="1" indent="-285750">
              <a:buFont typeface="+mj-lt"/>
              <a:buAutoNum type="arabicPeriod"/>
            </a:pPr>
            <a:r>
              <a:rPr lang="en-US" sz="1200"/>
              <a:t>A cybersecurity team within the company needs to implement stronger data protection measures and searches the knowledge base for relevant encryption techniques, finding the newly developed algorithm.</a:t>
            </a:r>
          </a:p>
          <a:p>
            <a:pPr>
              <a:buFont typeface="+mj-lt"/>
              <a:buAutoNum type="arabicPeriod"/>
            </a:pPr>
            <a:r>
              <a:rPr lang="en-US" sz="1200" b="1"/>
              <a:t>Acquire</a:t>
            </a:r>
            <a:r>
              <a:rPr lang="en-US" sz="1200"/>
              <a:t>:</a:t>
            </a:r>
          </a:p>
          <a:p>
            <a:pPr marL="742950" lvl="1" indent="-285750">
              <a:buFont typeface="+mj-lt"/>
              <a:buAutoNum type="arabicPeriod"/>
            </a:pPr>
            <a:r>
              <a:rPr lang="en-US" sz="1200"/>
              <a:t>The cybersecurity team also reviews industry reports and consults with external experts to gain additional insights into the latest encryption standards and practices.</a:t>
            </a:r>
          </a:p>
          <a:p>
            <a:pPr>
              <a:buFont typeface="+mj-lt"/>
              <a:buAutoNum type="arabicPeriod"/>
            </a:pPr>
            <a:r>
              <a:rPr lang="en-US" sz="1200" b="1"/>
              <a:t>Use</a:t>
            </a:r>
            <a:r>
              <a:rPr lang="en-US" sz="1200"/>
              <a:t>:</a:t>
            </a:r>
          </a:p>
          <a:p>
            <a:pPr marL="742950" lvl="1" indent="-285750">
              <a:buFont typeface="+mj-lt"/>
              <a:buAutoNum type="arabicPeriod"/>
            </a:pPr>
            <a:r>
              <a:rPr lang="en-US" sz="1200"/>
              <a:t>The team integrates the new encryption algorithm into the company’s software products, enhancing data security features and protecting customer data more effectively.</a:t>
            </a:r>
          </a:p>
          <a:p>
            <a:pPr>
              <a:buFont typeface="+mj-lt"/>
              <a:buAutoNum type="arabicPeriod"/>
            </a:pPr>
            <a:r>
              <a:rPr lang="en-US" sz="1200" b="1"/>
              <a:t>Learn</a:t>
            </a:r>
            <a:r>
              <a:rPr lang="en-US" sz="1200"/>
              <a:t>:</a:t>
            </a:r>
          </a:p>
          <a:p>
            <a:pPr marL="742950" lvl="1" indent="-285750">
              <a:buFont typeface="+mj-lt"/>
              <a:buAutoNum type="arabicPeriod"/>
            </a:pPr>
            <a:r>
              <a:rPr lang="en-US" sz="1200"/>
              <a:t>After deploying the enhanced security features, the team collects feedback and performance data, analyzes what worked well and what didn’t, and documents these insights. This feedback loop helps them improve future security measures and contributes to the overall knowledge base.</a:t>
            </a:r>
          </a:p>
          <a:p>
            <a:pPr marL="0" indent="0">
              <a:buNone/>
            </a:pPr>
            <a:endParaRPr lang="en-US" sz="1200"/>
          </a:p>
        </p:txBody>
      </p:sp>
    </p:spTree>
    <p:extLst>
      <p:ext uri="{BB962C8B-B14F-4D97-AF65-F5344CB8AC3E}">
        <p14:creationId xmlns:p14="http://schemas.microsoft.com/office/powerpoint/2010/main" val="9846725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37FBB4A-D6AA-5670-FD59-0E2CB1464648}"/>
              </a:ext>
            </a:extLst>
          </p:cNvPr>
          <p:cNvPicPr>
            <a:picLocks noGrp="1" noChangeAspect="1"/>
          </p:cNvPicPr>
          <p:nvPr>
            <p:ph idx="1"/>
          </p:nvPr>
        </p:nvPicPr>
        <p:blipFill>
          <a:blip r:embed="rId2"/>
          <a:stretch>
            <a:fillRect/>
          </a:stretch>
        </p:blipFill>
        <p:spPr>
          <a:xfrm>
            <a:off x="1354665" y="643466"/>
            <a:ext cx="9482669" cy="5571067"/>
          </a:xfrm>
          <a:prstGeom prst="rect">
            <a:avLst/>
          </a:prstGeom>
        </p:spPr>
      </p:pic>
    </p:spTree>
    <p:extLst>
      <p:ext uri="{BB962C8B-B14F-4D97-AF65-F5344CB8AC3E}">
        <p14:creationId xmlns:p14="http://schemas.microsoft.com/office/powerpoint/2010/main" val="2754455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B833-ABCF-E074-EBE1-970961E9609F}"/>
              </a:ext>
            </a:extLst>
          </p:cNvPr>
          <p:cNvSpPr>
            <a:spLocks noGrp="1"/>
          </p:cNvSpPr>
          <p:nvPr>
            <p:ph type="title"/>
          </p:nvPr>
        </p:nvSpPr>
        <p:spPr/>
        <p:txBody>
          <a:bodyPr/>
          <a:lstStyle/>
          <a:p>
            <a:r>
              <a:rPr lang="en-US" dirty="0"/>
              <a:t>Knowledge based expert system</a:t>
            </a:r>
          </a:p>
        </p:txBody>
      </p:sp>
      <p:sp>
        <p:nvSpPr>
          <p:cNvPr id="3" name="Content Placeholder 2">
            <a:extLst>
              <a:ext uri="{FF2B5EF4-FFF2-40B4-BE49-F238E27FC236}">
                <a16:creationId xmlns:a16="http://schemas.microsoft.com/office/drawing/2014/main" id="{C720B83A-00BC-F489-6468-0428C24B73DD}"/>
              </a:ext>
            </a:extLst>
          </p:cNvPr>
          <p:cNvSpPr>
            <a:spLocks noGrp="1"/>
          </p:cNvSpPr>
          <p:nvPr>
            <p:ph idx="1"/>
          </p:nvPr>
        </p:nvSpPr>
        <p:spPr/>
        <p:txBody>
          <a:bodyPr>
            <a:normAutofit fontScale="70000" lnSpcReduction="20000"/>
          </a:bodyPr>
          <a:lstStyle/>
          <a:p>
            <a:r>
              <a:rPr lang="en-US" dirty="0"/>
              <a:t>A Knowledge-Based Expert System (KBES) is a computer program that uses artificial intelligence techniques to simulate the decision-making ability of a human expert. </a:t>
            </a:r>
          </a:p>
          <a:p>
            <a:r>
              <a:rPr lang="en-US" dirty="0"/>
              <a:t>These systems rely on a specialized knowledge base and inference rules to solve complex problems, provide recommendations, or perform tasks that typically require human expertise. </a:t>
            </a:r>
          </a:p>
          <a:p>
            <a:pPr marL="0" indent="0">
              <a:buNone/>
            </a:pPr>
            <a:r>
              <a:rPr lang="en-US" b="1" dirty="0"/>
              <a:t>Components of a Knowledge-Based Expert System</a:t>
            </a:r>
          </a:p>
          <a:p>
            <a:pPr>
              <a:buFont typeface="+mj-lt"/>
              <a:buAutoNum type="arabicPeriod"/>
            </a:pPr>
            <a:r>
              <a:rPr lang="en-US" b="1" dirty="0"/>
              <a:t>Knowledge Base</a:t>
            </a:r>
            <a:r>
              <a:rPr lang="en-US" dirty="0"/>
              <a:t>:</a:t>
            </a:r>
          </a:p>
          <a:p>
            <a:pPr marL="742950" lvl="1" indent="-285750">
              <a:buFont typeface="+mj-lt"/>
              <a:buAutoNum type="arabicPeriod"/>
            </a:pPr>
            <a:r>
              <a:rPr lang="en-US" b="1" dirty="0"/>
              <a:t>Description</a:t>
            </a:r>
            <a:r>
              <a:rPr lang="en-US" dirty="0"/>
              <a:t>: Contains the domain-specific knowledge needed to solve problems, including facts, rules, and heuristics.</a:t>
            </a:r>
          </a:p>
          <a:p>
            <a:pPr marL="742950" lvl="1" indent="-285750">
              <a:buFont typeface="+mj-lt"/>
              <a:buAutoNum type="arabicPeriod"/>
            </a:pPr>
            <a:r>
              <a:rPr lang="en-US" b="1" dirty="0"/>
              <a:t>Example</a:t>
            </a:r>
            <a:r>
              <a:rPr lang="en-US" dirty="0"/>
              <a:t>: In a medical diagnosis expert system, the knowledge base would include information about diseases, symptoms, diagnostic procedures, and treatment protocols.</a:t>
            </a:r>
          </a:p>
          <a:p>
            <a:pPr marL="0" indent="0">
              <a:buNone/>
            </a:pPr>
            <a:r>
              <a:rPr lang="en-US" b="1" dirty="0"/>
              <a:t>2. Inference Engine</a:t>
            </a:r>
            <a:r>
              <a:rPr lang="en-US" dirty="0"/>
              <a:t>:</a:t>
            </a:r>
          </a:p>
          <a:p>
            <a:pPr lvl="1"/>
            <a:r>
              <a:rPr lang="en-US" b="1" dirty="0"/>
              <a:t>Description</a:t>
            </a:r>
            <a:r>
              <a:rPr lang="en-US" dirty="0"/>
              <a:t>: The core component that applies logical rules to the knowledge base to deduce new information or make decisions.</a:t>
            </a:r>
          </a:p>
          <a:p>
            <a:pPr lvl="1"/>
            <a:r>
              <a:rPr lang="en-US" b="1" dirty="0"/>
              <a:t>Example</a:t>
            </a:r>
            <a:r>
              <a:rPr lang="en-US" dirty="0"/>
              <a:t>: The inference engine in a medical diagnosis system would match patient symptoms to known disease patterns to suggest possible diagnoses.</a:t>
            </a:r>
          </a:p>
          <a:p>
            <a:pPr marL="457200" lvl="1" indent="0">
              <a:buNone/>
            </a:pPr>
            <a:endParaRPr lang="en-US" dirty="0"/>
          </a:p>
          <a:p>
            <a:endParaRPr lang="en-US" dirty="0"/>
          </a:p>
        </p:txBody>
      </p:sp>
    </p:spTree>
    <p:extLst>
      <p:ext uri="{BB962C8B-B14F-4D97-AF65-F5344CB8AC3E}">
        <p14:creationId xmlns:p14="http://schemas.microsoft.com/office/powerpoint/2010/main" val="27685613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F2A46FC-A8BE-4771-BE51-D9123E918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61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3CD46EB-25DE-8E5C-EDC4-F24AD9952C5B}"/>
              </a:ext>
            </a:extLst>
          </p:cNvPr>
          <p:cNvPicPr>
            <a:picLocks noGrp="1" noChangeAspect="1"/>
          </p:cNvPicPr>
          <p:nvPr>
            <p:ph idx="1"/>
          </p:nvPr>
        </p:nvPicPr>
        <p:blipFill rotWithShape="1">
          <a:blip r:embed="rId2"/>
          <a:srcRect t="4877" b="13500"/>
          <a:stretch/>
        </p:blipFill>
        <p:spPr>
          <a:xfrm>
            <a:off x="615790" y="508000"/>
            <a:ext cx="10960420" cy="5792694"/>
          </a:xfrm>
          <a:custGeom>
            <a:avLst/>
            <a:gdLst/>
            <a:ahLst/>
            <a:cxnLst/>
            <a:rect l="l" t="t" r="r" b="b"/>
            <a:pathLst>
              <a:path w="10485104" h="5523506">
                <a:moveTo>
                  <a:pt x="5949681" y="536"/>
                </a:moveTo>
                <a:cubicBezTo>
                  <a:pt x="6074035" y="-2131"/>
                  <a:pt x="6198411" y="5173"/>
                  <a:pt x="6321822" y="22405"/>
                </a:cubicBezTo>
                <a:cubicBezTo>
                  <a:pt x="6498937" y="51493"/>
                  <a:pt x="6677824" y="73364"/>
                  <a:pt x="6857694" y="55210"/>
                </a:cubicBezTo>
                <a:cubicBezTo>
                  <a:pt x="6981675" y="42526"/>
                  <a:pt x="7105459" y="35089"/>
                  <a:pt x="7230031" y="35528"/>
                </a:cubicBezTo>
                <a:cubicBezTo>
                  <a:pt x="7516370" y="35528"/>
                  <a:pt x="7802902" y="38152"/>
                  <a:pt x="8089242" y="32684"/>
                </a:cubicBezTo>
                <a:cubicBezTo>
                  <a:pt x="8344090" y="27873"/>
                  <a:pt x="8597956" y="17377"/>
                  <a:pt x="8853003" y="43837"/>
                </a:cubicBezTo>
                <a:cubicBezTo>
                  <a:pt x="9229472" y="82767"/>
                  <a:pt x="9607909" y="70300"/>
                  <a:pt x="9985559" y="65708"/>
                </a:cubicBezTo>
                <a:cubicBezTo>
                  <a:pt x="10083101" y="64320"/>
                  <a:pt x="10180599" y="61132"/>
                  <a:pt x="10278047" y="56140"/>
                </a:cubicBezTo>
                <a:lnTo>
                  <a:pt x="10449151" y="44199"/>
                </a:lnTo>
                <a:lnTo>
                  <a:pt x="10468533" y="198724"/>
                </a:lnTo>
                <a:cubicBezTo>
                  <a:pt x="10475933" y="234109"/>
                  <a:pt x="10480462" y="270161"/>
                  <a:pt x="10482057" y="306442"/>
                </a:cubicBezTo>
                <a:cubicBezTo>
                  <a:pt x="10492136" y="438884"/>
                  <a:pt x="10475168" y="569479"/>
                  <a:pt x="10461007" y="700359"/>
                </a:cubicBezTo>
                <a:cubicBezTo>
                  <a:pt x="10451566" y="783776"/>
                  <a:pt x="10437150" y="868045"/>
                  <a:pt x="10461007" y="950608"/>
                </a:cubicBezTo>
                <a:cubicBezTo>
                  <a:pt x="10477350" y="1008147"/>
                  <a:pt x="10480985" y="1069224"/>
                  <a:pt x="10471595" y="1128666"/>
                </a:cubicBezTo>
                <a:cubicBezTo>
                  <a:pt x="10455763" y="1234166"/>
                  <a:pt x="10452459" y="1341527"/>
                  <a:pt x="10461772" y="1447979"/>
                </a:cubicBezTo>
                <a:cubicBezTo>
                  <a:pt x="10467921" y="1518165"/>
                  <a:pt x="10466977" y="1588906"/>
                  <a:pt x="10458965" y="1658865"/>
                </a:cubicBezTo>
                <a:cubicBezTo>
                  <a:pt x="10448377" y="1752939"/>
                  <a:pt x="10431919" y="1848719"/>
                  <a:pt x="10451949" y="1943076"/>
                </a:cubicBezTo>
                <a:cubicBezTo>
                  <a:pt x="10483843" y="2092999"/>
                  <a:pt x="10477464" y="2242779"/>
                  <a:pt x="10464706" y="2393837"/>
                </a:cubicBezTo>
                <a:cubicBezTo>
                  <a:pt x="10455138" y="2506243"/>
                  <a:pt x="10444549" y="2619928"/>
                  <a:pt x="10463686" y="2733613"/>
                </a:cubicBezTo>
                <a:cubicBezTo>
                  <a:pt x="10471914" y="2786362"/>
                  <a:pt x="10471914" y="2840306"/>
                  <a:pt x="10463686" y="2893056"/>
                </a:cubicBezTo>
                <a:cubicBezTo>
                  <a:pt x="10453735" y="2964109"/>
                  <a:pt x="10444294" y="3034452"/>
                  <a:pt x="10457052" y="3106215"/>
                </a:cubicBezTo>
                <a:cubicBezTo>
                  <a:pt x="10462665" y="3137479"/>
                  <a:pt x="10466875" y="3169026"/>
                  <a:pt x="10469810" y="3200574"/>
                </a:cubicBezTo>
                <a:cubicBezTo>
                  <a:pt x="10475653" y="3281119"/>
                  <a:pt x="10473561" y="3362120"/>
                  <a:pt x="10463559" y="3442154"/>
                </a:cubicBezTo>
                <a:cubicBezTo>
                  <a:pt x="10453990" y="3535091"/>
                  <a:pt x="10469554" y="3628597"/>
                  <a:pt x="10456797" y="3721250"/>
                </a:cubicBezTo>
                <a:cubicBezTo>
                  <a:pt x="10447738" y="3795870"/>
                  <a:pt x="10447394" y="3871485"/>
                  <a:pt x="10455776" y="3946204"/>
                </a:cubicBezTo>
                <a:cubicBezTo>
                  <a:pt x="10470855" y="4087457"/>
                  <a:pt x="10469912" y="4230260"/>
                  <a:pt x="10452970" y="4371244"/>
                </a:cubicBezTo>
                <a:cubicBezTo>
                  <a:pt x="10442508" y="4453523"/>
                  <a:pt x="10436512" y="4538218"/>
                  <a:pt x="10455266" y="4618934"/>
                </a:cubicBezTo>
                <a:cubicBezTo>
                  <a:pt x="10499408" y="4808646"/>
                  <a:pt x="10473637" y="4998642"/>
                  <a:pt x="10455266" y="5187359"/>
                </a:cubicBezTo>
                <a:cubicBezTo>
                  <a:pt x="10444103" y="5288708"/>
                  <a:pt x="10443847" y="5391181"/>
                  <a:pt x="10454500" y="5492602"/>
                </a:cubicBezTo>
                <a:lnTo>
                  <a:pt x="10454510" y="5492731"/>
                </a:lnTo>
                <a:lnTo>
                  <a:pt x="10414967" y="5491139"/>
                </a:lnTo>
                <a:cubicBezTo>
                  <a:pt x="10117611" y="5495732"/>
                  <a:pt x="9820450" y="5526349"/>
                  <a:pt x="9523092" y="5507105"/>
                </a:cubicBezTo>
                <a:cubicBezTo>
                  <a:pt x="9272964" y="5490920"/>
                  <a:pt x="9023034" y="5477142"/>
                  <a:pt x="8772711" y="5490483"/>
                </a:cubicBezTo>
                <a:cubicBezTo>
                  <a:pt x="8636774" y="5499549"/>
                  <a:pt x="8500636" y="5503107"/>
                  <a:pt x="8364561" y="5501172"/>
                </a:cubicBezTo>
                <a:lnTo>
                  <a:pt x="8196562" y="5491993"/>
                </a:lnTo>
                <a:lnTo>
                  <a:pt x="8077075" y="5475562"/>
                </a:lnTo>
                <a:lnTo>
                  <a:pt x="7915670" y="5468917"/>
                </a:lnTo>
                <a:lnTo>
                  <a:pt x="7914092" y="5467957"/>
                </a:lnTo>
                <a:lnTo>
                  <a:pt x="7894412" y="5467957"/>
                </a:lnTo>
                <a:lnTo>
                  <a:pt x="7892834" y="5468758"/>
                </a:lnTo>
                <a:lnTo>
                  <a:pt x="7727602" y="5475562"/>
                </a:lnTo>
                <a:lnTo>
                  <a:pt x="7690606" y="5480649"/>
                </a:lnTo>
                <a:lnTo>
                  <a:pt x="7624212" y="5484579"/>
                </a:lnTo>
                <a:cubicBezTo>
                  <a:pt x="7434738" y="5508001"/>
                  <a:pt x="7243868" y="5514147"/>
                  <a:pt x="7053506" y="5502949"/>
                </a:cubicBezTo>
                <a:cubicBezTo>
                  <a:pt x="6777009" y="5485453"/>
                  <a:pt x="6500117" y="5474737"/>
                  <a:pt x="6223029" y="5498574"/>
                </a:cubicBezTo>
                <a:cubicBezTo>
                  <a:pt x="6065592" y="5511916"/>
                  <a:pt x="5908157" y="5526131"/>
                  <a:pt x="5750720" y="5507761"/>
                </a:cubicBezTo>
                <a:cubicBezTo>
                  <a:pt x="5616170" y="5490965"/>
                  <a:pt x="5480520" y="5488253"/>
                  <a:pt x="5345518" y="5499668"/>
                </a:cubicBezTo>
                <a:cubicBezTo>
                  <a:pt x="5197844" y="5511040"/>
                  <a:pt x="5049616" y="5511040"/>
                  <a:pt x="4901942" y="5499668"/>
                </a:cubicBezTo>
                <a:cubicBezTo>
                  <a:pt x="4760445" y="5490920"/>
                  <a:pt x="4618556" y="5476268"/>
                  <a:pt x="4477454" y="5492013"/>
                </a:cubicBezTo>
                <a:cubicBezTo>
                  <a:pt x="4279085" y="5513884"/>
                  <a:pt x="4081305" y="5506667"/>
                  <a:pt x="3883329" y="5493326"/>
                </a:cubicBezTo>
                <a:cubicBezTo>
                  <a:pt x="3719792" y="5482391"/>
                  <a:pt x="3555664" y="5466425"/>
                  <a:pt x="3392914" y="5492233"/>
                </a:cubicBezTo>
                <a:cubicBezTo>
                  <a:pt x="3175771" y="5523222"/>
                  <a:pt x="2956480" y="5531206"/>
                  <a:pt x="2737979" y="5516072"/>
                </a:cubicBezTo>
                <a:cubicBezTo>
                  <a:pt x="2289680" y="5492670"/>
                  <a:pt x="1840986" y="5498574"/>
                  <a:pt x="1392489" y="5480641"/>
                </a:cubicBezTo>
                <a:cubicBezTo>
                  <a:pt x="1244499" y="5474519"/>
                  <a:pt x="1097296" y="5507322"/>
                  <a:pt x="949699" y="5509072"/>
                </a:cubicBezTo>
                <a:cubicBezTo>
                  <a:pt x="684469" y="5512352"/>
                  <a:pt x="418241" y="5493120"/>
                  <a:pt x="151598" y="5492249"/>
                </a:cubicBezTo>
                <a:lnTo>
                  <a:pt x="1415" y="5496057"/>
                </a:lnTo>
                <a:lnTo>
                  <a:pt x="3772" y="5431261"/>
                </a:lnTo>
                <a:cubicBezTo>
                  <a:pt x="7163" y="5398149"/>
                  <a:pt x="12808" y="5364994"/>
                  <a:pt x="20909" y="5331792"/>
                </a:cubicBezTo>
                <a:cubicBezTo>
                  <a:pt x="51502" y="5208362"/>
                  <a:pt x="50009" y="5079152"/>
                  <a:pt x="16572" y="4956462"/>
                </a:cubicBezTo>
                <a:cubicBezTo>
                  <a:pt x="9172" y="4924695"/>
                  <a:pt x="4643" y="4892329"/>
                  <a:pt x="3048" y="4859758"/>
                </a:cubicBezTo>
                <a:cubicBezTo>
                  <a:pt x="-7031" y="4740857"/>
                  <a:pt x="9937" y="4623614"/>
                  <a:pt x="24098" y="4506116"/>
                </a:cubicBezTo>
                <a:cubicBezTo>
                  <a:pt x="33539" y="4431228"/>
                  <a:pt x="47955" y="4355575"/>
                  <a:pt x="24098" y="4281453"/>
                </a:cubicBezTo>
                <a:cubicBezTo>
                  <a:pt x="7755" y="4229797"/>
                  <a:pt x="4120" y="4174965"/>
                  <a:pt x="13510" y="4121600"/>
                </a:cubicBezTo>
                <a:cubicBezTo>
                  <a:pt x="29342" y="4026887"/>
                  <a:pt x="32646" y="3930503"/>
                  <a:pt x="23333" y="3834935"/>
                </a:cubicBezTo>
                <a:cubicBezTo>
                  <a:pt x="17184" y="3771925"/>
                  <a:pt x="18128" y="3708417"/>
                  <a:pt x="26140" y="3645611"/>
                </a:cubicBezTo>
                <a:cubicBezTo>
                  <a:pt x="36728" y="3561155"/>
                  <a:pt x="53186" y="3475168"/>
                  <a:pt x="33156" y="3390458"/>
                </a:cubicBezTo>
                <a:cubicBezTo>
                  <a:pt x="1262" y="3255864"/>
                  <a:pt x="7641" y="3121398"/>
                  <a:pt x="20399" y="2985784"/>
                </a:cubicBezTo>
                <a:cubicBezTo>
                  <a:pt x="29967" y="2884871"/>
                  <a:pt x="40556" y="2782810"/>
                  <a:pt x="21419" y="2680748"/>
                </a:cubicBezTo>
                <a:cubicBezTo>
                  <a:pt x="13191" y="2633392"/>
                  <a:pt x="13191" y="2584964"/>
                  <a:pt x="21419" y="2537607"/>
                </a:cubicBezTo>
                <a:cubicBezTo>
                  <a:pt x="31370" y="2473819"/>
                  <a:pt x="40811" y="2410668"/>
                  <a:pt x="28053" y="2346242"/>
                </a:cubicBezTo>
                <a:cubicBezTo>
                  <a:pt x="22440" y="2318175"/>
                  <a:pt x="18230" y="2289853"/>
                  <a:pt x="15295" y="2261531"/>
                </a:cubicBezTo>
                <a:cubicBezTo>
                  <a:pt x="9452" y="2189221"/>
                  <a:pt x="11544" y="2116502"/>
                  <a:pt x="21546" y="2044651"/>
                </a:cubicBezTo>
                <a:cubicBezTo>
                  <a:pt x="31115" y="1961216"/>
                  <a:pt x="15551" y="1877270"/>
                  <a:pt x="28308" y="1794090"/>
                </a:cubicBezTo>
                <a:cubicBezTo>
                  <a:pt x="37367" y="1727100"/>
                  <a:pt x="37711" y="1659216"/>
                  <a:pt x="29329" y="1592136"/>
                </a:cubicBezTo>
                <a:cubicBezTo>
                  <a:pt x="14250" y="1465325"/>
                  <a:pt x="15193" y="1337123"/>
                  <a:pt x="32135" y="1210554"/>
                </a:cubicBezTo>
                <a:cubicBezTo>
                  <a:pt x="42597" y="1136687"/>
                  <a:pt x="48593" y="1060652"/>
                  <a:pt x="29839" y="988188"/>
                </a:cubicBezTo>
                <a:cubicBezTo>
                  <a:pt x="-14303" y="817873"/>
                  <a:pt x="11468" y="647303"/>
                  <a:pt x="29839" y="477881"/>
                </a:cubicBezTo>
                <a:cubicBezTo>
                  <a:pt x="41002" y="386894"/>
                  <a:pt x="41258" y="294898"/>
                  <a:pt x="30605" y="203847"/>
                </a:cubicBezTo>
                <a:lnTo>
                  <a:pt x="17136" y="42362"/>
                </a:lnTo>
                <a:lnTo>
                  <a:pt x="155390" y="51827"/>
                </a:lnTo>
                <a:cubicBezTo>
                  <a:pt x="380715" y="63616"/>
                  <a:pt x="606095" y="63411"/>
                  <a:pt x="831032" y="41432"/>
                </a:cubicBezTo>
                <a:cubicBezTo>
                  <a:pt x="1107234" y="18075"/>
                  <a:pt x="1384519" y="14708"/>
                  <a:pt x="1661115" y="31372"/>
                </a:cubicBezTo>
                <a:cubicBezTo>
                  <a:pt x="1911045" y="42962"/>
                  <a:pt x="2160581" y="71395"/>
                  <a:pt x="2411103" y="47120"/>
                </a:cubicBezTo>
                <a:cubicBezTo>
                  <a:pt x="2497298" y="38807"/>
                  <a:pt x="2581920" y="18689"/>
                  <a:pt x="2668707" y="14096"/>
                </a:cubicBezTo>
                <a:cubicBezTo>
                  <a:pt x="3075287" y="-7775"/>
                  <a:pt x="3480488" y="25030"/>
                  <a:pt x="3885690" y="51930"/>
                </a:cubicBezTo>
                <a:cubicBezTo>
                  <a:pt x="4033287" y="61770"/>
                  <a:pt x="4180883" y="73799"/>
                  <a:pt x="4328480" y="46900"/>
                </a:cubicBezTo>
                <a:cubicBezTo>
                  <a:pt x="4453032" y="25577"/>
                  <a:pt x="4579453" y="21181"/>
                  <a:pt x="4704949" y="33778"/>
                </a:cubicBezTo>
                <a:cubicBezTo>
                  <a:pt x="4816098" y="46376"/>
                  <a:pt x="4927939" y="49371"/>
                  <a:pt x="5039501" y="42745"/>
                </a:cubicBezTo>
                <a:cubicBezTo>
                  <a:pt x="5342568" y="15407"/>
                  <a:pt x="5645828" y="318"/>
                  <a:pt x="5949681" y="536"/>
                </a:cubicBezTo>
                <a:close/>
              </a:path>
            </a:pathLst>
          </a:custGeom>
        </p:spPr>
      </p:pic>
    </p:spTree>
    <p:extLst>
      <p:ext uri="{BB962C8B-B14F-4D97-AF65-F5344CB8AC3E}">
        <p14:creationId xmlns:p14="http://schemas.microsoft.com/office/powerpoint/2010/main" val="5410445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B833-ABCF-E074-EBE1-970961E9609F}"/>
              </a:ext>
            </a:extLst>
          </p:cNvPr>
          <p:cNvSpPr>
            <a:spLocks noGrp="1"/>
          </p:cNvSpPr>
          <p:nvPr>
            <p:ph type="title"/>
          </p:nvPr>
        </p:nvSpPr>
        <p:spPr/>
        <p:txBody>
          <a:bodyPr/>
          <a:lstStyle/>
          <a:p>
            <a:r>
              <a:rPr lang="en-US" dirty="0"/>
              <a:t>Knowledge based expert system</a:t>
            </a:r>
          </a:p>
        </p:txBody>
      </p:sp>
      <p:sp>
        <p:nvSpPr>
          <p:cNvPr id="3" name="Content Placeholder 2">
            <a:extLst>
              <a:ext uri="{FF2B5EF4-FFF2-40B4-BE49-F238E27FC236}">
                <a16:creationId xmlns:a16="http://schemas.microsoft.com/office/drawing/2014/main" id="{C720B83A-00BC-F489-6468-0428C24B73DD}"/>
              </a:ext>
            </a:extLst>
          </p:cNvPr>
          <p:cNvSpPr>
            <a:spLocks noGrp="1"/>
          </p:cNvSpPr>
          <p:nvPr>
            <p:ph idx="1"/>
          </p:nvPr>
        </p:nvSpPr>
        <p:spPr/>
        <p:txBody>
          <a:bodyPr>
            <a:normAutofit fontScale="85000" lnSpcReduction="20000"/>
          </a:bodyPr>
          <a:lstStyle/>
          <a:p>
            <a:pPr>
              <a:buFont typeface="+mj-lt"/>
              <a:buAutoNum type="arabicPeriod"/>
            </a:pPr>
            <a:r>
              <a:rPr lang="en-US" b="1" dirty="0"/>
              <a:t>User Interface</a:t>
            </a:r>
            <a:r>
              <a:rPr lang="en-US" dirty="0"/>
              <a:t>:</a:t>
            </a:r>
          </a:p>
          <a:p>
            <a:pPr marL="742950" lvl="1" indent="-285750">
              <a:buFont typeface="+mj-lt"/>
              <a:buAutoNum type="arabicPeriod"/>
            </a:pPr>
            <a:r>
              <a:rPr lang="en-US" b="1" dirty="0"/>
              <a:t>Description</a:t>
            </a:r>
            <a:r>
              <a:rPr lang="en-US" dirty="0"/>
              <a:t>: Allows users to interact with the expert system, input data, and receive advice or solutions.</a:t>
            </a:r>
          </a:p>
          <a:p>
            <a:pPr marL="742950" lvl="1" indent="-285750">
              <a:buFont typeface="+mj-lt"/>
              <a:buAutoNum type="arabicPeriod"/>
            </a:pPr>
            <a:r>
              <a:rPr lang="en-US" b="1" dirty="0"/>
              <a:t>Example</a:t>
            </a:r>
            <a:r>
              <a:rPr lang="en-US" dirty="0"/>
              <a:t>: A graphical interface where doctors can enter patient symptoms and view the system’s diagnostic suggestions.</a:t>
            </a:r>
          </a:p>
          <a:p>
            <a:pPr>
              <a:buFont typeface="+mj-lt"/>
              <a:buAutoNum type="arabicPeriod"/>
            </a:pPr>
            <a:r>
              <a:rPr lang="en-US" b="1" dirty="0"/>
              <a:t>Knowledge Acquisition Component</a:t>
            </a:r>
            <a:r>
              <a:rPr lang="en-US" dirty="0"/>
              <a:t>:</a:t>
            </a:r>
          </a:p>
          <a:p>
            <a:pPr marL="742950" lvl="1" indent="-285750">
              <a:buFont typeface="+mj-lt"/>
              <a:buAutoNum type="arabicPeriod"/>
            </a:pPr>
            <a:r>
              <a:rPr lang="en-US" b="1" dirty="0"/>
              <a:t>Description</a:t>
            </a:r>
            <a:r>
              <a:rPr lang="en-US" dirty="0"/>
              <a:t>: Facilitates the addition of new knowledge to the system, often through tools that allow experts to input their knowledge directly.</a:t>
            </a:r>
          </a:p>
          <a:p>
            <a:pPr marL="742950" lvl="1" indent="-285750">
              <a:buFont typeface="+mj-lt"/>
              <a:buAutoNum type="arabicPeriod"/>
            </a:pPr>
            <a:r>
              <a:rPr lang="en-US" b="1" dirty="0"/>
              <a:t>Example</a:t>
            </a:r>
            <a:r>
              <a:rPr lang="en-US" dirty="0"/>
              <a:t>: An interface that allows medical experts to update the system with new research findings or clinical guidelines.</a:t>
            </a:r>
          </a:p>
          <a:p>
            <a:pPr>
              <a:buFont typeface="+mj-lt"/>
              <a:buAutoNum type="arabicPeriod"/>
            </a:pPr>
            <a:r>
              <a:rPr lang="en-US" b="1" dirty="0"/>
              <a:t>Explanation Facility</a:t>
            </a:r>
            <a:r>
              <a:rPr lang="en-US" dirty="0"/>
              <a:t>:</a:t>
            </a:r>
          </a:p>
          <a:p>
            <a:pPr marL="742950" lvl="1" indent="-285750">
              <a:buFont typeface="+mj-lt"/>
              <a:buAutoNum type="arabicPeriod"/>
            </a:pPr>
            <a:r>
              <a:rPr lang="en-US" b="1" dirty="0"/>
              <a:t>Description</a:t>
            </a:r>
            <a:r>
              <a:rPr lang="en-US" dirty="0"/>
              <a:t>: Provides explanations of the reasoning process and decisions made by the expert system, enhancing transparency and trust.</a:t>
            </a:r>
          </a:p>
          <a:p>
            <a:pPr marL="742950" lvl="1" indent="-285750">
              <a:buFont typeface="+mj-lt"/>
              <a:buAutoNum type="arabicPeriod"/>
            </a:pPr>
            <a:r>
              <a:rPr lang="en-US" b="1" dirty="0"/>
              <a:t>Example</a:t>
            </a:r>
            <a:r>
              <a:rPr lang="en-US" dirty="0"/>
              <a:t>: When the system suggests a diagnosis, it also provides an explanation detailing how it reached that conclusion based on the symptoms and rules applied.</a:t>
            </a:r>
          </a:p>
        </p:txBody>
      </p:sp>
    </p:spTree>
    <p:extLst>
      <p:ext uri="{BB962C8B-B14F-4D97-AF65-F5344CB8AC3E}">
        <p14:creationId xmlns:p14="http://schemas.microsoft.com/office/powerpoint/2010/main" val="36961126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5" name="Rectangle 206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3043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9E49D-545E-5F0B-FB2A-21CF5EEF5B0F}"/>
              </a:ext>
            </a:extLst>
          </p:cNvPr>
          <p:cNvSpPr>
            <a:spLocks noGrp="1"/>
          </p:cNvSpPr>
          <p:nvPr>
            <p:ph type="title"/>
          </p:nvPr>
        </p:nvSpPr>
        <p:spPr>
          <a:xfrm>
            <a:off x="556532" y="532214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Expert System</a:t>
            </a:r>
          </a:p>
        </p:txBody>
      </p:sp>
      <p:pic>
        <p:nvPicPr>
          <p:cNvPr id="7" name="Content Placeholder 6">
            <a:extLst>
              <a:ext uri="{FF2B5EF4-FFF2-40B4-BE49-F238E27FC236}">
                <a16:creationId xmlns:a16="http://schemas.microsoft.com/office/drawing/2014/main" id="{AC719704-A148-51A5-7485-D44CFE11391A}"/>
              </a:ext>
            </a:extLst>
          </p:cNvPr>
          <p:cNvPicPr>
            <a:picLocks noGrp="1" noChangeAspect="1"/>
          </p:cNvPicPr>
          <p:nvPr>
            <p:ph idx="1"/>
          </p:nvPr>
        </p:nvPicPr>
        <p:blipFill>
          <a:blip r:embed="rId2"/>
          <a:stretch>
            <a:fillRect/>
          </a:stretch>
        </p:blipFill>
        <p:spPr>
          <a:xfrm>
            <a:off x="1213556" y="364587"/>
            <a:ext cx="9764888" cy="4394199"/>
          </a:xfrm>
          <a:prstGeom prst="rect">
            <a:avLst/>
          </a:prstGeom>
        </p:spPr>
      </p:pic>
    </p:spTree>
    <p:extLst>
      <p:ext uri="{BB962C8B-B14F-4D97-AF65-F5344CB8AC3E}">
        <p14:creationId xmlns:p14="http://schemas.microsoft.com/office/powerpoint/2010/main" val="135013773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2C33A1-2845-D646-33E1-27800C1C5E86}"/>
              </a:ext>
            </a:extLst>
          </p:cNvPr>
          <p:cNvSpPr>
            <a:spLocks noGrp="1"/>
          </p:cNvSpPr>
          <p:nvPr>
            <p:ph idx="1"/>
          </p:nvPr>
        </p:nvSpPr>
        <p:spPr>
          <a:xfrm>
            <a:off x="838200" y="283464"/>
            <a:ext cx="10515600" cy="5893499"/>
          </a:xfrm>
        </p:spPr>
        <p:txBody>
          <a:bodyPr>
            <a:normAutofit fontScale="85000" lnSpcReduction="20000"/>
          </a:bodyPr>
          <a:lstStyle/>
          <a:p>
            <a:pPr marL="0" indent="0" algn="just">
              <a:buNone/>
            </a:pPr>
            <a:r>
              <a:rPr lang="en-US" b="0" i="0" dirty="0">
                <a:solidFill>
                  <a:srgbClr val="610B4B"/>
                </a:solidFill>
                <a:effectLst/>
                <a:highlight>
                  <a:srgbClr val="FFFFFF"/>
                </a:highlight>
                <a:latin typeface="erdana"/>
              </a:rPr>
              <a:t>User Interface</a:t>
            </a:r>
          </a:p>
          <a:p>
            <a:pPr algn="just"/>
            <a:r>
              <a:rPr lang="en-US" b="0" i="0" dirty="0">
                <a:solidFill>
                  <a:srgbClr val="333333"/>
                </a:solidFill>
                <a:effectLst/>
                <a:highlight>
                  <a:srgbClr val="FFFFFF"/>
                </a:highlight>
                <a:latin typeface="inter-regular"/>
              </a:rPr>
              <a:t>With the help of a user interface, the expert system interacts with the user, takes queries as an input in a readable format, and passes it to the inference engine. After getting the response from the inference engine, it displays the output to the user. In other words, </a:t>
            </a:r>
            <a:r>
              <a:rPr lang="en-US" b="1" i="0" dirty="0">
                <a:solidFill>
                  <a:srgbClr val="333333"/>
                </a:solidFill>
                <a:effectLst/>
                <a:highlight>
                  <a:srgbClr val="FFFFFF"/>
                </a:highlight>
                <a:latin typeface="inter-bold"/>
              </a:rPr>
              <a:t>it is an interface that helps a non-expert user to communicate with the expert system to find a solution</a:t>
            </a:r>
            <a:endParaRPr lang="en-US" b="0" i="0" dirty="0">
              <a:solidFill>
                <a:srgbClr val="333333"/>
              </a:solidFill>
              <a:effectLst/>
              <a:highlight>
                <a:srgbClr val="FFFFFF"/>
              </a:highlight>
              <a:latin typeface="inter-regular"/>
            </a:endParaRPr>
          </a:p>
          <a:p>
            <a:pPr marL="0" indent="0" algn="just">
              <a:buNone/>
            </a:pPr>
            <a:r>
              <a:rPr lang="en-US" b="0" i="0" dirty="0">
                <a:solidFill>
                  <a:srgbClr val="610B4B"/>
                </a:solidFill>
                <a:effectLst/>
                <a:highlight>
                  <a:srgbClr val="FFFFFF"/>
                </a:highlight>
                <a:latin typeface="erdana"/>
              </a:rPr>
              <a:t>Inference Engine(Rules of Engine)</a:t>
            </a:r>
          </a:p>
          <a:p>
            <a:pPr algn="just">
              <a:buFont typeface="Arial" panose="020B0604020202020204" pitchFamily="34" charset="0"/>
              <a:buChar char="•"/>
            </a:pPr>
            <a:r>
              <a:rPr lang="en-US" b="0" i="0" dirty="0">
                <a:solidFill>
                  <a:srgbClr val="000000"/>
                </a:solidFill>
                <a:effectLst/>
                <a:highlight>
                  <a:srgbClr val="FFFFFF"/>
                </a:highlight>
                <a:latin typeface="inter-regular"/>
              </a:rPr>
              <a:t>The inference engine is known as the brain of the expert system as it is the main processing unit of the system. It applies inference rules to the knowledge base to derive a conclusion or deduce new information. It helps in deriving an error-free solution of queries asked by the user.</a:t>
            </a:r>
          </a:p>
          <a:p>
            <a:pPr algn="just">
              <a:buFont typeface="Arial" panose="020B0604020202020204" pitchFamily="34" charset="0"/>
              <a:buChar char="•"/>
            </a:pPr>
            <a:r>
              <a:rPr lang="en-US" b="0" i="0" dirty="0">
                <a:solidFill>
                  <a:srgbClr val="000000"/>
                </a:solidFill>
                <a:effectLst/>
                <a:highlight>
                  <a:srgbClr val="FFFFFF"/>
                </a:highlight>
                <a:latin typeface="inter-regular"/>
              </a:rPr>
              <a:t>With the help of an inference engine, the system extracts the knowledge from the knowledge base.</a:t>
            </a:r>
          </a:p>
          <a:p>
            <a:pPr algn="just">
              <a:buFont typeface="Arial" panose="020B0604020202020204" pitchFamily="34" charset="0"/>
              <a:buChar char="•"/>
            </a:pPr>
            <a:r>
              <a:rPr lang="en-US" b="0" i="0" dirty="0">
                <a:solidFill>
                  <a:srgbClr val="000000"/>
                </a:solidFill>
                <a:effectLst/>
                <a:highlight>
                  <a:srgbClr val="FFFFFF"/>
                </a:highlight>
                <a:latin typeface="inter-regular"/>
              </a:rPr>
              <a:t>There are two types of inference engine:</a:t>
            </a:r>
          </a:p>
          <a:p>
            <a:pPr algn="just">
              <a:buFont typeface="Arial" panose="020B0604020202020204" pitchFamily="34" charset="0"/>
              <a:buChar char="•"/>
            </a:pPr>
            <a:r>
              <a:rPr lang="en-US" b="1" i="0" dirty="0">
                <a:solidFill>
                  <a:srgbClr val="000000"/>
                </a:solidFill>
                <a:effectLst/>
                <a:highlight>
                  <a:srgbClr val="FFFFFF"/>
                </a:highlight>
                <a:latin typeface="inter-bold"/>
              </a:rPr>
              <a:t>Deterministic Inference engine:</a:t>
            </a:r>
            <a:r>
              <a:rPr lang="en-US" b="0" i="0" dirty="0">
                <a:solidFill>
                  <a:srgbClr val="000000"/>
                </a:solidFill>
                <a:effectLst/>
                <a:highlight>
                  <a:srgbClr val="FFFFFF"/>
                </a:highlight>
                <a:latin typeface="inter-regular"/>
              </a:rPr>
              <a:t> The conclusions drawn from this type of inference engine are assumed to be true. It is based on </a:t>
            </a:r>
            <a:r>
              <a:rPr lang="en-US" b="1" i="0" dirty="0">
                <a:solidFill>
                  <a:srgbClr val="000000"/>
                </a:solidFill>
                <a:effectLst/>
                <a:highlight>
                  <a:srgbClr val="FFFFFF"/>
                </a:highlight>
                <a:latin typeface="inter-bold"/>
              </a:rPr>
              <a:t>facts</a:t>
            </a:r>
            <a:r>
              <a:rPr lang="en-US" b="0" i="0" dirty="0">
                <a:solidFill>
                  <a:srgbClr val="000000"/>
                </a:solidFill>
                <a:effectLst/>
                <a:highlight>
                  <a:srgbClr val="FFFFFF"/>
                </a:highlight>
                <a:latin typeface="inter-regular"/>
              </a:rPr>
              <a:t> and </a:t>
            </a:r>
            <a:r>
              <a:rPr lang="en-US" b="1" i="0" dirty="0">
                <a:solidFill>
                  <a:srgbClr val="000000"/>
                </a:solidFill>
                <a:effectLst/>
                <a:highlight>
                  <a:srgbClr val="FFFFFF"/>
                </a:highlight>
                <a:latin typeface="inter-bold"/>
              </a:rPr>
              <a:t>rules</a:t>
            </a:r>
            <a:r>
              <a:rPr lang="en-US" b="0" i="0" dirty="0">
                <a:solidFill>
                  <a:srgbClr val="000000"/>
                </a:solidFill>
                <a:effectLst/>
                <a:highlight>
                  <a:srgbClr val="FFFFFF"/>
                </a:highlight>
                <a:latin typeface="inter-regular"/>
              </a:rPr>
              <a:t>.</a:t>
            </a:r>
          </a:p>
          <a:p>
            <a:pPr algn="just">
              <a:buFont typeface="Arial" panose="020B0604020202020204" pitchFamily="34" charset="0"/>
              <a:buChar char="•"/>
            </a:pPr>
            <a:r>
              <a:rPr lang="en-US" b="1" i="0" dirty="0">
                <a:solidFill>
                  <a:srgbClr val="000000"/>
                </a:solidFill>
                <a:effectLst/>
                <a:highlight>
                  <a:srgbClr val="FFFFFF"/>
                </a:highlight>
                <a:latin typeface="inter-bold"/>
              </a:rPr>
              <a:t>Probabilistic Inference engine:</a:t>
            </a:r>
            <a:r>
              <a:rPr lang="en-US" b="0" i="0" dirty="0">
                <a:solidFill>
                  <a:srgbClr val="000000"/>
                </a:solidFill>
                <a:effectLst/>
                <a:highlight>
                  <a:srgbClr val="FFFFFF"/>
                </a:highlight>
                <a:latin typeface="inter-regular"/>
              </a:rPr>
              <a:t> This type of inference engine contains uncertainty in conclusions, and based on the probability.</a:t>
            </a:r>
          </a:p>
          <a:p>
            <a:endParaRPr lang="en-US" dirty="0"/>
          </a:p>
        </p:txBody>
      </p:sp>
    </p:spTree>
    <p:extLst>
      <p:ext uri="{BB962C8B-B14F-4D97-AF65-F5344CB8AC3E}">
        <p14:creationId xmlns:p14="http://schemas.microsoft.com/office/powerpoint/2010/main" val="93718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CFB124C-4B0C-4A81-8633-17257B151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2006" y="569844"/>
            <a:ext cx="8427988" cy="5649981"/>
          </a:xfrm>
          <a:prstGeom prst="rect">
            <a:avLst/>
          </a:prstGeom>
          <a:ln>
            <a:noFill/>
          </a:ln>
          <a:effectLst>
            <a:outerShdw blurRad="317500" dist="3175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885D6E0E-EE00-C4AF-0427-2004D5496B58}"/>
              </a:ext>
            </a:extLst>
          </p:cNvPr>
          <p:cNvPicPr>
            <a:picLocks noGrp="1" noChangeAspect="1"/>
          </p:cNvPicPr>
          <p:nvPr>
            <p:ph idx="1"/>
          </p:nvPr>
        </p:nvPicPr>
        <p:blipFill rotWithShape="1">
          <a:blip r:embed="rId2"/>
          <a:srcRect r="1" b="2753"/>
          <a:stretch/>
        </p:blipFill>
        <p:spPr>
          <a:xfrm>
            <a:off x="1882006" y="569843"/>
            <a:ext cx="8450714" cy="5649981"/>
          </a:xfrm>
          <a:prstGeom prst="rect">
            <a:avLst/>
          </a:prstGeom>
        </p:spPr>
      </p:pic>
    </p:spTree>
    <p:extLst>
      <p:ext uri="{BB962C8B-B14F-4D97-AF65-F5344CB8AC3E}">
        <p14:creationId xmlns:p14="http://schemas.microsoft.com/office/powerpoint/2010/main" val="361328384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12C33A1-2845-D646-33E1-27800C1C5E86}"/>
              </a:ext>
            </a:extLst>
          </p:cNvPr>
          <p:cNvSpPr>
            <a:spLocks noGrp="1"/>
          </p:cNvSpPr>
          <p:nvPr>
            <p:ph idx="1"/>
          </p:nvPr>
        </p:nvSpPr>
        <p:spPr>
          <a:xfrm>
            <a:off x="640080" y="2706624"/>
            <a:ext cx="6894576" cy="3483864"/>
          </a:xfrm>
        </p:spPr>
        <p:txBody>
          <a:bodyPr>
            <a:normAutofit/>
          </a:bodyPr>
          <a:lstStyle/>
          <a:p>
            <a:pPr marL="0" indent="0">
              <a:buNone/>
            </a:pPr>
            <a:r>
              <a:rPr lang="en-US" sz="2200" b="0" i="0" dirty="0">
                <a:effectLst/>
                <a:highlight>
                  <a:srgbClr val="FFFFFF"/>
                </a:highlight>
                <a:latin typeface="inter-regular"/>
              </a:rPr>
              <a:t>Inference engine uses the below modes to derive the solutions:</a:t>
            </a:r>
          </a:p>
          <a:p>
            <a:pPr>
              <a:buFont typeface="Arial" panose="020B0604020202020204" pitchFamily="34" charset="0"/>
              <a:buChar char="•"/>
            </a:pPr>
            <a:r>
              <a:rPr lang="en-US" sz="2200" b="1" i="0" dirty="0">
                <a:effectLst/>
                <a:highlight>
                  <a:srgbClr val="FFFFFF"/>
                </a:highlight>
                <a:latin typeface="inter-bold"/>
              </a:rPr>
              <a:t>Forward Chaining:</a:t>
            </a:r>
            <a:r>
              <a:rPr lang="en-US" sz="2200" b="0" i="0" dirty="0">
                <a:effectLst/>
                <a:highlight>
                  <a:srgbClr val="FFFFFF"/>
                </a:highlight>
                <a:latin typeface="inter-regular"/>
              </a:rPr>
              <a:t> It starts from the known facts and rules, and applies the inference rules to add their conclusion to the known facts. What will happen next?</a:t>
            </a:r>
          </a:p>
          <a:p>
            <a:pPr>
              <a:buFont typeface="Arial" panose="020B0604020202020204" pitchFamily="34" charset="0"/>
              <a:buChar char="•"/>
            </a:pPr>
            <a:r>
              <a:rPr lang="en-US" sz="2200" b="1" i="0" dirty="0">
                <a:effectLst/>
                <a:highlight>
                  <a:srgbClr val="FFFFFF"/>
                </a:highlight>
                <a:latin typeface="inter-bold"/>
              </a:rPr>
              <a:t>Backward Chaining:</a:t>
            </a:r>
            <a:r>
              <a:rPr lang="en-US" sz="2200" b="0" i="0" dirty="0">
                <a:effectLst/>
                <a:highlight>
                  <a:srgbClr val="FFFFFF"/>
                </a:highlight>
                <a:latin typeface="inter-regular"/>
              </a:rPr>
              <a:t> It is a backward reasoning method that starts from the goal and works backward to prove the known facts. Why this has happened?</a:t>
            </a:r>
          </a:p>
        </p:txBody>
      </p:sp>
      <p:pic>
        <p:nvPicPr>
          <p:cNvPr id="4" name="Picture 3">
            <a:extLst>
              <a:ext uri="{FF2B5EF4-FFF2-40B4-BE49-F238E27FC236}">
                <a16:creationId xmlns:a16="http://schemas.microsoft.com/office/drawing/2014/main" id="{CFE27DC6-F602-09F4-E77D-D39C9F0E3C29}"/>
              </a:ext>
            </a:extLst>
          </p:cNvPr>
          <p:cNvPicPr>
            <a:picLocks noChangeAspect="1"/>
          </p:cNvPicPr>
          <p:nvPr/>
        </p:nvPicPr>
        <p:blipFill>
          <a:blip r:embed="rId2"/>
          <a:stretch>
            <a:fillRect/>
          </a:stretch>
        </p:blipFill>
        <p:spPr>
          <a:xfrm>
            <a:off x="7863840" y="1216236"/>
            <a:ext cx="4014216" cy="1655863"/>
          </a:xfrm>
          <a:prstGeom prst="rect">
            <a:avLst/>
          </a:prstGeom>
        </p:spPr>
      </p:pic>
      <p:pic>
        <p:nvPicPr>
          <p:cNvPr id="6" name="Picture 5">
            <a:extLst>
              <a:ext uri="{FF2B5EF4-FFF2-40B4-BE49-F238E27FC236}">
                <a16:creationId xmlns:a16="http://schemas.microsoft.com/office/drawing/2014/main" id="{4F698223-7C78-09D2-A7BF-97F3E82AB95B}"/>
              </a:ext>
            </a:extLst>
          </p:cNvPr>
          <p:cNvPicPr>
            <a:picLocks noChangeAspect="1"/>
          </p:cNvPicPr>
          <p:nvPr/>
        </p:nvPicPr>
        <p:blipFill>
          <a:blip r:embed="rId3"/>
          <a:stretch>
            <a:fillRect/>
          </a:stretch>
        </p:blipFill>
        <p:spPr>
          <a:xfrm>
            <a:off x="7863840" y="4393118"/>
            <a:ext cx="3995928" cy="1548421"/>
          </a:xfrm>
          <a:prstGeom prst="rect">
            <a:avLst/>
          </a:prstGeom>
        </p:spPr>
      </p:pic>
    </p:spTree>
    <p:extLst>
      <p:ext uri="{BB962C8B-B14F-4D97-AF65-F5344CB8AC3E}">
        <p14:creationId xmlns:p14="http://schemas.microsoft.com/office/powerpoint/2010/main" val="9761776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904986-0E49-5441-8E5F-473F4D574DB8}"/>
              </a:ext>
            </a:extLst>
          </p:cNvPr>
          <p:cNvSpPr>
            <a:spLocks noGrp="1"/>
          </p:cNvSpPr>
          <p:nvPr>
            <p:ph idx="1"/>
          </p:nvPr>
        </p:nvSpPr>
        <p:spPr>
          <a:xfrm>
            <a:off x="838200" y="530352"/>
            <a:ext cx="10515600" cy="5646611"/>
          </a:xfrm>
        </p:spPr>
        <p:txBody>
          <a:bodyPr>
            <a:normAutofit fontScale="77500" lnSpcReduction="20000"/>
          </a:bodyPr>
          <a:lstStyle/>
          <a:p>
            <a:pPr marL="0" indent="0" algn="just">
              <a:buNone/>
            </a:pPr>
            <a:r>
              <a:rPr lang="en-US" b="0" i="0" dirty="0">
                <a:solidFill>
                  <a:srgbClr val="610B4B"/>
                </a:solidFill>
                <a:effectLst/>
                <a:highlight>
                  <a:srgbClr val="FFFFFF"/>
                </a:highlight>
                <a:latin typeface="erdana"/>
              </a:rPr>
              <a:t>Knowledge Base</a:t>
            </a:r>
          </a:p>
          <a:p>
            <a:pPr algn="just">
              <a:buFont typeface="Arial" panose="020B0604020202020204" pitchFamily="34" charset="0"/>
              <a:buChar char="•"/>
            </a:pPr>
            <a:r>
              <a:rPr lang="en-US" b="0" i="0" dirty="0">
                <a:solidFill>
                  <a:srgbClr val="000000"/>
                </a:solidFill>
                <a:effectLst/>
                <a:highlight>
                  <a:srgbClr val="FFFFFF"/>
                </a:highlight>
                <a:latin typeface="inter-regular"/>
              </a:rPr>
              <a:t>The knowledgebase is a type of storage that stores knowledge acquired from the different experts of the particular domain. It is considered as big storage of knowledge. The more the knowledge base, the more precise will be the Expert System.</a:t>
            </a:r>
          </a:p>
          <a:p>
            <a:pPr algn="just">
              <a:buFont typeface="Arial" panose="020B0604020202020204" pitchFamily="34" charset="0"/>
              <a:buChar char="•"/>
            </a:pPr>
            <a:r>
              <a:rPr lang="en-US" b="0" i="0" dirty="0">
                <a:solidFill>
                  <a:srgbClr val="000000"/>
                </a:solidFill>
                <a:effectLst/>
                <a:highlight>
                  <a:srgbClr val="FFFFFF"/>
                </a:highlight>
                <a:latin typeface="inter-regular"/>
              </a:rPr>
              <a:t>It is similar to a database that contains information and rules of a particular domain or subject.</a:t>
            </a:r>
          </a:p>
          <a:p>
            <a:pPr algn="just">
              <a:buFont typeface="Arial" panose="020B0604020202020204" pitchFamily="34" charset="0"/>
              <a:buChar char="•"/>
            </a:pPr>
            <a:r>
              <a:rPr lang="en-US" b="0" i="0" dirty="0">
                <a:solidFill>
                  <a:srgbClr val="000000"/>
                </a:solidFill>
                <a:effectLst/>
                <a:highlight>
                  <a:srgbClr val="FFFFFF"/>
                </a:highlight>
                <a:latin typeface="inter-regular"/>
              </a:rPr>
              <a:t>One can also view the knowledge base as collections of objects and their attributes. Such as a Lion is an object and its attributes are it is a mammal, it is not a domestic animal, etc.</a:t>
            </a:r>
          </a:p>
          <a:p>
            <a:pPr algn="just">
              <a:buFont typeface="Arial" panose="020B0604020202020204" pitchFamily="34" charset="0"/>
              <a:buChar char="•"/>
            </a:pPr>
            <a:r>
              <a:rPr lang="en-US" b="1" i="0" dirty="0">
                <a:solidFill>
                  <a:srgbClr val="000000"/>
                </a:solidFill>
                <a:effectLst/>
                <a:highlight>
                  <a:srgbClr val="FFFFFF"/>
                </a:highlight>
                <a:latin typeface="inter-bold"/>
              </a:rPr>
              <a:t>Factual Knowledge:</a:t>
            </a:r>
            <a:r>
              <a:rPr lang="en-US" b="0" i="0" dirty="0">
                <a:solidFill>
                  <a:srgbClr val="000000"/>
                </a:solidFill>
                <a:effectLst/>
                <a:highlight>
                  <a:srgbClr val="FFFFFF"/>
                </a:highlight>
                <a:latin typeface="inter-regular"/>
              </a:rPr>
              <a:t> The knowledge which is based on facts and accepted by knowledge engineers comes under factual knowledge.</a:t>
            </a:r>
          </a:p>
          <a:p>
            <a:pPr algn="just">
              <a:buFont typeface="Arial" panose="020B0604020202020204" pitchFamily="34" charset="0"/>
              <a:buChar char="•"/>
            </a:pPr>
            <a:r>
              <a:rPr lang="en-US" b="1" i="0" dirty="0">
                <a:solidFill>
                  <a:srgbClr val="000000"/>
                </a:solidFill>
                <a:effectLst/>
                <a:highlight>
                  <a:srgbClr val="FFFFFF"/>
                </a:highlight>
                <a:latin typeface="inter-bold"/>
              </a:rPr>
              <a:t>Heuristic Knowledge:</a:t>
            </a:r>
            <a:r>
              <a:rPr lang="en-US" b="0" i="0" dirty="0">
                <a:solidFill>
                  <a:srgbClr val="000000"/>
                </a:solidFill>
                <a:effectLst/>
                <a:highlight>
                  <a:srgbClr val="FFFFFF"/>
                </a:highlight>
                <a:latin typeface="inter-regular"/>
              </a:rPr>
              <a:t> This knowledge is based on practice, the ability to guess, evaluation, and experiences.</a:t>
            </a:r>
          </a:p>
          <a:p>
            <a:pPr algn="just">
              <a:buFont typeface="Arial" panose="020B0604020202020204" pitchFamily="34" charset="0"/>
              <a:buChar char="•"/>
            </a:pPr>
            <a:endParaRPr lang="en-US" dirty="0">
              <a:solidFill>
                <a:srgbClr val="000000"/>
              </a:solidFill>
              <a:highlight>
                <a:srgbClr val="FFFFFF"/>
              </a:highlight>
              <a:latin typeface="inter-regular"/>
            </a:endParaRPr>
          </a:p>
          <a:p>
            <a:pPr marL="0" indent="0" algn="just">
              <a:buNone/>
            </a:pPr>
            <a:r>
              <a:rPr lang="en-US" b="1" i="0" dirty="0">
                <a:solidFill>
                  <a:srgbClr val="333333"/>
                </a:solidFill>
                <a:effectLst/>
                <a:highlight>
                  <a:srgbClr val="FFFFFF"/>
                </a:highlight>
                <a:latin typeface="inter-bold"/>
              </a:rPr>
              <a:t>Knowledge Representation:</a:t>
            </a:r>
            <a:r>
              <a:rPr lang="en-US" b="0" i="0" dirty="0">
                <a:solidFill>
                  <a:srgbClr val="333333"/>
                </a:solidFill>
                <a:effectLst/>
                <a:highlight>
                  <a:srgbClr val="FFFFFF"/>
                </a:highlight>
                <a:latin typeface="inter-regular"/>
              </a:rPr>
              <a:t> It is used to formalize the knowledge stored in the knowledge base using the If-else rules.</a:t>
            </a:r>
          </a:p>
          <a:p>
            <a:pPr marL="0" indent="0" algn="just">
              <a:buNone/>
            </a:pPr>
            <a:r>
              <a:rPr lang="en-US" b="1" i="0" dirty="0">
                <a:solidFill>
                  <a:srgbClr val="333333"/>
                </a:solidFill>
                <a:effectLst/>
                <a:highlight>
                  <a:srgbClr val="FFFFFF"/>
                </a:highlight>
                <a:latin typeface="inter-bold"/>
              </a:rPr>
              <a:t>Knowledge Acquisitions:</a:t>
            </a:r>
            <a:r>
              <a:rPr lang="en-US" b="0" i="0" dirty="0">
                <a:solidFill>
                  <a:srgbClr val="333333"/>
                </a:solidFill>
                <a:effectLst/>
                <a:highlight>
                  <a:srgbClr val="FFFFFF"/>
                </a:highlight>
                <a:latin typeface="inter-regular"/>
              </a:rPr>
              <a:t> It is the process of extracting, organizing, and structuring the domain knowledge, specifying the rules to acquire the knowledge from various experts, and store that knowledge into the knowledge base.</a:t>
            </a:r>
          </a:p>
          <a:p>
            <a:pPr algn="just">
              <a:buFont typeface="Arial" panose="020B0604020202020204" pitchFamily="34" charset="0"/>
              <a:buChar char="•"/>
            </a:pPr>
            <a:endParaRPr lang="en-US" b="0" i="0" dirty="0">
              <a:solidFill>
                <a:srgbClr val="000000"/>
              </a:solidFill>
              <a:effectLst/>
              <a:highlight>
                <a:srgbClr val="FFFFFF"/>
              </a:highlight>
              <a:latin typeface="inter-regular"/>
            </a:endParaRPr>
          </a:p>
          <a:p>
            <a:pPr algn="just">
              <a:buFont typeface="Arial" panose="020B0604020202020204" pitchFamily="34" charset="0"/>
              <a:buChar char="•"/>
            </a:pPr>
            <a:endParaRPr lang="en-US" b="0" i="0" dirty="0">
              <a:solidFill>
                <a:srgbClr val="000000"/>
              </a:solidFill>
              <a:effectLst/>
              <a:highlight>
                <a:srgbClr val="FFFFFF"/>
              </a:highlight>
              <a:latin typeface="inter-regular"/>
            </a:endParaRPr>
          </a:p>
          <a:p>
            <a:endParaRPr lang="en-US" dirty="0"/>
          </a:p>
        </p:txBody>
      </p:sp>
    </p:spTree>
    <p:extLst>
      <p:ext uri="{BB962C8B-B14F-4D97-AF65-F5344CB8AC3E}">
        <p14:creationId xmlns:p14="http://schemas.microsoft.com/office/powerpoint/2010/main" val="39566115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8DCD2-D0C3-534E-C3C2-F14786EB5BB1}"/>
              </a:ext>
            </a:extLst>
          </p:cNvPr>
          <p:cNvSpPr>
            <a:spLocks noGrp="1"/>
          </p:cNvSpPr>
          <p:nvPr>
            <p:ph type="title"/>
          </p:nvPr>
        </p:nvSpPr>
        <p:spPr/>
        <p:txBody>
          <a:bodyPr>
            <a:normAutofit fontScale="90000"/>
          </a:bodyPr>
          <a:lstStyle/>
          <a:p>
            <a:r>
              <a:rPr lang="en-US" b="1" i="0" dirty="0">
                <a:solidFill>
                  <a:srgbClr val="333333"/>
                </a:solidFill>
                <a:effectLst/>
                <a:highlight>
                  <a:srgbClr val="FFFFFF"/>
                </a:highlight>
                <a:latin typeface="inter-bold"/>
              </a:rPr>
              <a:t>Participants in the development of Expert System</a:t>
            </a:r>
            <a:br>
              <a:rPr lang="en-US" b="0" i="0" dirty="0">
                <a:solidFill>
                  <a:srgbClr val="333333"/>
                </a:solidFill>
                <a:effectLst/>
                <a:highlight>
                  <a:srgbClr val="FFFFFF"/>
                </a:highlight>
                <a:latin typeface="inter-regular"/>
              </a:rPr>
            </a:br>
            <a:endParaRPr lang="en-US" dirty="0"/>
          </a:p>
        </p:txBody>
      </p:sp>
      <p:sp>
        <p:nvSpPr>
          <p:cNvPr id="3" name="Content Placeholder 2">
            <a:extLst>
              <a:ext uri="{FF2B5EF4-FFF2-40B4-BE49-F238E27FC236}">
                <a16:creationId xmlns:a16="http://schemas.microsoft.com/office/drawing/2014/main" id="{367991DB-782D-35C8-2055-74926C064982}"/>
              </a:ext>
            </a:extLst>
          </p:cNvPr>
          <p:cNvSpPr>
            <a:spLocks noGrp="1"/>
          </p:cNvSpPr>
          <p:nvPr>
            <p:ph idx="1"/>
          </p:nvPr>
        </p:nvSpPr>
        <p:spPr/>
        <p:txBody>
          <a:bodyPr>
            <a:normAutofit/>
          </a:bodyPr>
          <a:lstStyle/>
          <a:p>
            <a:pPr marL="0" indent="0" algn="just">
              <a:buNone/>
            </a:pPr>
            <a:r>
              <a:rPr lang="en-US" b="0" i="0" dirty="0">
                <a:solidFill>
                  <a:srgbClr val="333333"/>
                </a:solidFill>
                <a:effectLst/>
                <a:highlight>
                  <a:srgbClr val="FFFFFF"/>
                </a:highlight>
                <a:latin typeface="inter-regular"/>
              </a:rPr>
              <a:t>There are three primary participants in the building of Expert System:</a:t>
            </a:r>
          </a:p>
          <a:p>
            <a:pPr algn="just">
              <a:buFont typeface="+mj-lt"/>
              <a:buAutoNum type="arabicPeriod"/>
            </a:pPr>
            <a:r>
              <a:rPr lang="en-US" b="1" i="0" dirty="0">
                <a:solidFill>
                  <a:srgbClr val="000000"/>
                </a:solidFill>
                <a:effectLst/>
                <a:highlight>
                  <a:srgbClr val="FFFFFF"/>
                </a:highlight>
                <a:latin typeface="inter-bold"/>
              </a:rPr>
              <a:t>Expert:</a:t>
            </a:r>
            <a:r>
              <a:rPr lang="en-US" b="0" i="0" dirty="0">
                <a:solidFill>
                  <a:srgbClr val="000000"/>
                </a:solidFill>
                <a:effectLst/>
                <a:highlight>
                  <a:srgbClr val="FFFFFF"/>
                </a:highlight>
                <a:latin typeface="inter-regular"/>
              </a:rPr>
              <a:t> The success of an ES much depends on the knowledge provided by human experts. These experts are those persons who are specialized in that specific domain.</a:t>
            </a:r>
          </a:p>
          <a:p>
            <a:pPr algn="just">
              <a:buFont typeface="+mj-lt"/>
              <a:buAutoNum type="arabicPeriod"/>
            </a:pPr>
            <a:r>
              <a:rPr lang="en-US" b="1" i="0" dirty="0">
                <a:solidFill>
                  <a:srgbClr val="000000"/>
                </a:solidFill>
                <a:effectLst/>
                <a:highlight>
                  <a:srgbClr val="FFFFFF"/>
                </a:highlight>
                <a:latin typeface="inter-bold"/>
              </a:rPr>
              <a:t>Knowledge Engineer:</a:t>
            </a:r>
            <a:r>
              <a:rPr lang="en-US" b="0" i="0" dirty="0">
                <a:solidFill>
                  <a:srgbClr val="000000"/>
                </a:solidFill>
                <a:effectLst/>
                <a:highlight>
                  <a:srgbClr val="FFFFFF"/>
                </a:highlight>
                <a:latin typeface="inter-regular"/>
              </a:rPr>
              <a:t> Knowledge engineer is the person who gathers the knowledge from the domain experts and then codifies that knowledge to the system according to the formalism.</a:t>
            </a:r>
          </a:p>
          <a:p>
            <a:pPr algn="just">
              <a:buFont typeface="+mj-lt"/>
              <a:buAutoNum type="arabicPeriod"/>
            </a:pPr>
            <a:r>
              <a:rPr lang="en-US" b="1" i="0" dirty="0">
                <a:solidFill>
                  <a:srgbClr val="000000"/>
                </a:solidFill>
                <a:effectLst/>
                <a:highlight>
                  <a:srgbClr val="FFFFFF"/>
                </a:highlight>
                <a:latin typeface="inter-bold"/>
              </a:rPr>
              <a:t>End-User:</a:t>
            </a:r>
            <a:r>
              <a:rPr lang="en-US" b="0" i="0" dirty="0">
                <a:solidFill>
                  <a:srgbClr val="000000"/>
                </a:solidFill>
                <a:effectLst/>
                <a:highlight>
                  <a:srgbClr val="FFFFFF"/>
                </a:highlight>
                <a:latin typeface="inter-regular"/>
              </a:rPr>
              <a:t> This is a particular person or a group of people who may not be experts, and working on the expert system needs the solution or advice for his queries, which are complex.</a:t>
            </a:r>
          </a:p>
          <a:p>
            <a:endParaRPr lang="en-US" dirty="0"/>
          </a:p>
        </p:txBody>
      </p:sp>
    </p:spTree>
    <p:extLst>
      <p:ext uri="{BB962C8B-B14F-4D97-AF65-F5344CB8AC3E}">
        <p14:creationId xmlns:p14="http://schemas.microsoft.com/office/powerpoint/2010/main" val="55942111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58E3-F650-C935-5CCA-D7C45C2A672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FC7571-A745-FDB8-35BC-3DAB0376DD8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277B1CB-D1ED-243F-5664-AE2355D82932}"/>
              </a:ext>
            </a:extLst>
          </p:cNvPr>
          <p:cNvPicPr>
            <a:picLocks noChangeAspect="1"/>
          </p:cNvPicPr>
          <p:nvPr/>
        </p:nvPicPr>
        <p:blipFill>
          <a:blip r:embed="rId2"/>
          <a:stretch>
            <a:fillRect/>
          </a:stretch>
        </p:blipFill>
        <p:spPr>
          <a:xfrm>
            <a:off x="1655164" y="0"/>
            <a:ext cx="8881672" cy="6858000"/>
          </a:xfrm>
          <a:prstGeom prst="rect">
            <a:avLst/>
          </a:prstGeom>
        </p:spPr>
      </p:pic>
    </p:spTree>
    <p:extLst>
      <p:ext uri="{BB962C8B-B14F-4D97-AF65-F5344CB8AC3E}">
        <p14:creationId xmlns:p14="http://schemas.microsoft.com/office/powerpoint/2010/main" val="25337435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81" name="Rectangle 308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3043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5EF3F7-A6E7-4CCB-4A26-F8B121E61088}"/>
              </a:ext>
            </a:extLst>
          </p:cNvPr>
          <p:cNvSpPr>
            <a:spLocks noGrp="1"/>
          </p:cNvSpPr>
          <p:nvPr>
            <p:ph type="title"/>
          </p:nvPr>
        </p:nvSpPr>
        <p:spPr>
          <a:xfrm>
            <a:off x="556532" y="532214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Expert System architecture</a:t>
            </a:r>
          </a:p>
        </p:txBody>
      </p:sp>
      <p:pic>
        <p:nvPicPr>
          <p:cNvPr id="3074" name="Picture 2" descr="Architecture of Expert System in AI (Artificial Intelligence) and ...">
            <a:extLst>
              <a:ext uri="{FF2B5EF4-FFF2-40B4-BE49-F238E27FC236}">
                <a16:creationId xmlns:a16="http://schemas.microsoft.com/office/drawing/2014/main" id="{BB460976-D2FB-B72E-8EEB-DFA8D7E15AF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676390" y="364587"/>
            <a:ext cx="6839220"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2443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BED94-2E95-EDA2-E3DC-CA0A04BBDD79}"/>
              </a:ext>
            </a:extLst>
          </p:cNvPr>
          <p:cNvSpPr>
            <a:spLocks noGrp="1"/>
          </p:cNvSpPr>
          <p:nvPr>
            <p:ph type="title"/>
          </p:nvPr>
        </p:nvSpPr>
        <p:spPr/>
        <p:txBody>
          <a:bodyPr/>
          <a:lstStyle/>
          <a:p>
            <a:r>
              <a:rPr lang="en-US" b="1" i="0" dirty="0">
                <a:solidFill>
                  <a:srgbClr val="273239"/>
                </a:solidFill>
                <a:effectLst/>
                <a:highlight>
                  <a:srgbClr val="FFFFFF"/>
                </a:highlight>
                <a:latin typeface="Nunito" panose="020F0502020204030204" pitchFamily="2" charset="0"/>
              </a:rPr>
              <a:t>Characteristics of an Expert System :</a:t>
            </a:r>
            <a:r>
              <a:rPr lang="en-US" b="0" i="0" dirty="0">
                <a:solidFill>
                  <a:srgbClr val="273239"/>
                </a:solidFill>
                <a:effectLst/>
                <a:highlight>
                  <a:srgbClr val="FFFFFF"/>
                </a:highlight>
                <a:latin typeface="Nunito" panose="020F0502020204030204" pitchFamily="2" charset="0"/>
              </a:rPr>
              <a:t> </a:t>
            </a:r>
            <a:br>
              <a:rPr lang="en-US" b="0" i="0" dirty="0">
                <a:solidFill>
                  <a:srgbClr val="273239"/>
                </a:solidFill>
                <a:effectLst/>
                <a:highlight>
                  <a:srgbClr val="FFFFFF"/>
                </a:highlight>
                <a:latin typeface="Nunito" panose="020F0502020204030204" pitchFamily="2" charset="0"/>
              </a:rPr>
            </a:br>
            <a:endParaRPr lang="en-US" dirty="0"/>
          </a:p>
        </p:txBody>
      </p:sp>
      <p:sp>
        <p:nvSpPr>
          <p:cNvPr id="3" name="Content Placeholder 2">
            <a:extLst>
              <a:ext uri="{FF2B5EF4-FFF2-40B4-BE49-F238E27FC236}">
                <a16:creationId xmlns:a16="http://schemas.microsoft.com/office/drawing/2014/main" id="{ADBA0381-498B-46C1-59FC-72801B03152D}"/>
              </a:ext>
            </a:extLst>
          </p:cNvPr>
          <p:cNvSpPr>
            <a:spLocks noGrp="1"/>
          </p:cNvSpPr>
          <p:nvPr>
            <p:ph idx="1"/>
          </p:nvPr>
        </p:nvSpPr>
        <p:spPr/>
        <p:txBody>
          <a:bodyPr>
            <a:normAutofit fontScale="85000" lnSpcReduction="20000"/>
          </a:bodyPr>
          <a:lstStyle/>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Human experts are perishable, but an expert system is permanent.</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It helps to distribute the expertise of a human.</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One expert system may contain knowledge from more than one human experts thus making the solutions more efficient.</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It decreases the cost of consulting an expert for various domains such as medical diagnosis.</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They use a knowledge base and inference engine.</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Expert systems can solve complex problems by deducing new facts through existing facts of knowledge, represented mostly as if-then rules rather than through conventional procedural code.</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Expert systems were among the first truly successful forms of artificial intelligence (AI) software.</a:t>
            </a:r>
          </a:p>
          <a:p>
            <a:endParaRPr lang="en-US" dirty="0"/>
          </a:p>
        </p:txBody>
      </p:sp>
    </p:spTree>
    <p:extLst>
      <p:ext uri="{BB962C8B-B14F-4D97-AF65-F5344CB8AC3E}">
        <p14:creationId xmlns:p14="http://schemas.microsoft.com/office/powerpoint/2010/main" val="31865262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314C8-BB31-2885-AFC2-7B008E48B24C}"/>
              </a:ext>
            </a:extLst>
          </p:cNvPr>
          <p:cNvSpPr>
            <a:spLocks noGrp="1"/>
          </p:cNvSpPr>
          <p:nvPr>
            <p:ph type="title"/>
          </p:nvPr>
        </p:nvSpPr>
        <p:spPr/>
        <p:txBody>
          <a:bodyPr/>
          <a:lstStyle/>
          <a:p>
            <a:r>
              <a:rPr lang="en-US" b="1" i="0" dirty="0">
                <a:solidFill>
                  <a:srgbClr val="273239"/>
                </a:solidFill>
                <a:effectLst/>
                <a:highlight>
                  <a:srgbClr val="FFFFFF"/>
                </a:highlight>
                <a:latin typeface="Nunito" panose="020F0502020204030204" pitchFamily="2" charset="0"/>
              </a:rPr>
              <a:t>Limitations :</a:t>
            </a:r>
            <a:r>
              <a:rPr lang="en-US" b="0" i="0" dirty="0">
                <a:solidFill>
                  <a:srgbClr val="273239"/>
                </a:solidFill>
                <a:effectLst/>
                <a:highlight>
                  <a:srgbClr val="FFFFFF"/>
                </a:highlight>
                <a:latin typeface="Nunito" panose="020F0502020204030204" pitchFamily="2" charset="0"/>
              </a:rPr>
              <a:t> </a:t>
            </a:r>
            <a:br>
              <a:rPr lang="en-US" b="0" i="0" dirty="0">
                <a:solidFill>
                  <a:srgbClr val="273239"/>
                </a:solidFill>
                <a:effectLst/>
                <a:highlight>
                  <a:srgbClr val="FFFFFF"/>
                </a:highlight>
                <a:latin typeface="Nunito" panose="020F0502020204030204" pitchFamily="2" charset="0"/>
              </a:rPr>
            </a:br>
            <a:endParaRPr lang="en-US" dirty="0"/>
          </a:p>
        </p:txBody>
      </p:sp>
      <p:sp>
        <p:nvSpPr>
          <p:cNvPr id="3" name="Content Placeholder 2">
            <a:extLst>
              <a:ext uri="{FF2B5EF4-FFF2-40B4-BE49-F238E27FC236}">
                <a16:creationId xmlns:a16="http://schemas.microsoft.com/office/drawing/2014/main" id="{2C25D7AA-5415-6C8A-6203-D31EB2FCE9C5}"/>
              </a:ext>
            </a:extLst>
          </p:cNvPr>
          <p:cNvSpPr>
            <a:spLocks noGrp="1"/>
          </p:cNvSpPr>
          <p:nvPr>
            <p:ph idx="1"/>
          </p:nvPr>
        </p:nvSpPr>
        <p:spPr/>
        <p:txBody>
          <a:bodyPr/>
          <a:lstStyle/>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Do not have human-like decision-making power.</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Cannot possess human capabilities.</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Cannot produce correct result from less amount of knowledge.</a:t>
            </a:r>
          </a:p>
          <a:p>
            <a:pPr algn="l" fontAlgn="base">
              <a:buFont typeface="Arial" panose="020B0604020202020204" pitchFamily="34" charset="0"/>
              <a:buChar char="•"/>
            </a:pPr>
            <a:r>
              <a:rPr lang="en-US" b="0" i="0" dirty="0">
                <a:solidFill>
                  <a:srgbClr val="273239"/>
                </a:solidFill>
                <a:effectLst/>
                <a:highlight>
                  <a:srgbClr val="FFFFFF"/>
                </a:highlight>
                <a:latin typeface="Nunito" panose="020F0502020204030204" pitchFamily="2" charset="0"/>
              </a:rPr>
              <a:t>Requires excessive training</a:t>
            </a:r>
          </a:p>
        </p:txBody>
      </p:sp>
    </p:spTree>
    <p:extLst>
      <p:ext uri="{BB962C8B-B14F-4D97-AF65-F5344CB8AC3E}">
        <p14:creationId xmlns:p14="http://schemas.microsoft.com/office/powerpoint/2010/main" val="1365807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A62F0-624E-1142-14D9-E316317D180A}"/>
              </a:ext>
            </a:extLst>
          </p:cNvPr>
          <p:cNvSpPr>
            <a:spLocks noGrp="1"/>
          </p:cNvSpPr>
          <p:nvPr>
            <p:ph type="title"/>
          </p:nvPr>
        </p:nvSpPr>
        <p:spPr/>
        <p:txBody>
          <a:bodyPr/>
          <a:lstStyle/>
          <a:p>
            <a:r>
              <a:rPr lang="en-US" dirty="0"/>
              <a:t>Adv/</a:t>
            </a:r>
            <a:r>
              <a:rPr lang="en-US" dirty="0" err="1"/>
              <a:t>disadv</a:t>
            </a:r>
            <a:r>
              <a:rPr lang="en-US"/>
              <a:t> – Expert System</a:t>
            </a:r>
          </a:p>
        </p:txBody>
      </p:sp>
      <p:sp>
        <p:nvSpPr>
          <p:cNvPr id="3" name="Content Placeholder 2">
            <a:extLst>
              <a:ext uri="{FF2B5EF4-FFF2-40B4-BE49-F238E27FC236}">
                <a16:creationId xmlns:a16="http://schemas.microsoft.com/office/drawing/2014/main" id="{2013C2AA-072D-F75B-EF2A-21FB2231E5B3}"/>
              </a:ext>
            </a:extLst>
          </p:cNvPr>
          <p:cNvSpPr>
            <a:spLocks noGrp="1"/>
          </p:cNvSpPr>
          <p:nvPr>
            <p:ph idx="1"/>
          </p:nvPr>
        </p:nvSpPr>
        <p:spPr/>
        <p:txBody>
          <a:bodyPr>
            <a:normAutofit fontScale="77500" lnSpcReduction="20000"/>
          </a:bodyPr>
          <a:lstStyle/>
          <a:p>
            <a:pPr algn="l" fontAlgn="base"/>
            <a:r>
              <a:rPr lang="en-US" b="1" i="0" dirty="0">
                <a:solidFill>
                  <a:srgbClr val="273239"/>
                </a:solidFill>
                <a:effectLst/>
                <a:highlight>
                  <a:srgbClr val="FFFFFF"/>
                </a:highlight>
                <a:latin typeface="Nunito" pitchFamily="2" charset="0"/>
              </a:rPr>
              <a:t>Advantages :</a:t>
            </a:r>
            <a:r>
              <a:rPr lang="en-US" b="0" i="0" dirty="0">
                <a:solidFill>
                  <a:srgbClr val="273239"/>
                </a:solidFill>
                <a:effectLst/>
                <a:highlight>
                  <a:srgbClr val="FFFFFF"/>
                </a:highlight>
                <a:latin typeface="Nunito" pitchFamily="2" charset="0"/>
              </a:rPr>
              <a:t> </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Low accessibility cost.</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Fast response.</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Not affected by emotions, unlike humans.</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Low error rate.</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Capable of explaining how they reached a solution.</a:t>
            </a:r>
          </a:p>
          <a:p>
            <a:pPr algn="l" fontAlgn="base"/>
            <a:r>
              <a:rPr lang="en-US" b="1" i="0" dirty="0">
                <a:solidFill>
                  <a:srgbClr val="273239"/>
                </a:solidFill>
                <a:effectLst/>
                <a:highlight>
                  <a:srgbClr val="FFFFFF"/>
                </a:highlight>
                <a:latin typeface="Nunito" pitchFamily="2" charset="0"/>
              </a:rPr>
              <a:t>Disadvantages :</a:t>
            </a:r>
            <a:r>
              <a:rPr lang="en-US" b="0" i="0" dirty="0">
                <a:solidFill>
                  <a:srgbClr val="273239"/>
                </a:solidFill>
                <a:effectLst/>
                <a:highlight>
                  <a:srgbClr val="FFFFFF"/>
                </a:highlight>
                <a:latin typeface="Nunito" pitchFamily="2" charset="0"/>
              </a:rPr>
              <a:t> </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The expert system has no emotions.</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Common sense is the main issue of the expert system.</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It is developed for a specific domain.</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It needs to be updated manually. It does not learn itself.</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Not capable to explain the logic behind the </a:t>
            </a:r>
            <a:r>
              <a:rPr lang="en-US" b="0" i="0" dirty="0" err="1">
                <a:solidFill>
                  <a:srgbClr val="273239"/>
                </a:solidFill>
                <a:effectLst/>
                <a:highlight>
                  <a:srgbClr val="FFFFFF"/>
                </a:highlight>
                <a:latin typeface="Nunito" pitchFamily="2" charset="0"/>
              </a:rPr>
              <a:t>decisio</a:t>
            </a:r>
            <a:endParaRPr lang="en-US" b="0" i="0" dirty="0">
              <a:solidFill>
                <a:srgbClr val="273239"/>
              </a:solidFill>
              <a:effectLst/>
              <a:highlight>
                <a:srgbClr val="FFFFFF"/>
              </a:highlight>
              <a:latin typeface="Nunito" pitchFamily="2" charset="0"/>
            </a:endParaRPr>
          </a:p>
          <a:p>
            <a:pPr marL="0" indent="0">
              <a:buNone/>
            </a:pPr>
            <a:endParaRPr lang="en-US" dirty="0"/>
          </a:p>
        </p:txBody>
      </p:sp>
    </p:spTree>
    <p:extLst>
      <p:ext uri="{BB962C8B-B14F-4D97-AF65-F5344CB8AC3E}">
        <p14:creationId xmlns:p14="http://schemas.microsoft.com/office/powerpoint/2010/main" val="3392417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88D08-CE4C-EA4C-B0C2-D1188D2F235F}"/>
              </a:ext>
            </a:extLst>
          </p:cNvPr>
          <p:cNvSpPr>
            <a:spLocks noGrp="1"/>
          </p:cNvSpPr>
          <p:nvPr>
            <p:ph type="title"/>
          </p:nvPr>
        </p:nvSpPr>
        <p:spPr/>
        <p:txBody>
          <a:bodyPr/>
          <a:lstStyle/>
          <a:p>
            <a:r>
              <a:rPr lang="en-US" dirty="0"/>
              <a:t>Decision making process</a:t>
            </a:r>
          </a:p>
        </p:txBody>
      </p:sp>
      <p:sp>
        <p:nvSpPr>
          <p:cNvPr id="3" name="Content Placeholder 2">
            <a:extLst>
              <a:ext uri="{FF2B5EF4-FFF2-40B4-BE49-F238E27FC236}">
                <a16:creationId xmlns:a16="http://schemas.microsoft.com/office/drawing/2014/main" id="{496330DA-28BE-4A04-4C25-173BFD960501}"/>
              </a:ext>
            </a:extLst>
          </p:cNvPr>
          <p:cNvSpPr>
            <a:spLocks noGrp="1"/>
          </p:cNvSpPr>
          <p:nvPr>
            <p:ph idx="1"/>
          </p:nvPr>
        </p:nvSpPr>
        <p:spPr/>
        <p:txBody>
          <a:bodyPr>
            <a:normAutofit fontScale="85000" lnSpcReduction="10000"/>
          </a:bodyPr>
          <a:lstStyle/>
          <a:p>
            <a:r>
              <a:rPr lang="en-US" dirty="0"/>
              <a:t>The decision-making process typically involves several phases, each of which contributes to reaching a conclusion or making a choice. Here are the common phases:</a:t>
            </a:r>
          </a:p>
          <a:p>
            <a:pPr>
              <a:buFont typeface="+mj-lt"/>
              <a:buAutoNum type="arabicPeriod"/>
            </a:pPr>
            <a:r>
              <a:rPr lang="en-US" b="1" dirty="0"/>
              <a:t>Identifying the Problem or Opportunity:</a:t>
            </a:r>
            <a:r>
              <a:rPr lang="en-US" dirty="0"/>
              <a:t> This phase involves recognizing that a decision needs to be made. It may stem from a problem that needs to be solved or an opportunity that needs to be pursued.</a:t>
            </a:r>
          </a:p>
          <a:p>
            <a:pPr>
              <a:buFont typeface="+mj-lt"/>
              <a:buAutoNum type="arabicPeriod"/>
            </a:pPr>
            <a:r>
              <a:rPr lang="en-US" b="1" dirty="0"/>
              <a:t>Gathering Information:</a:t>
            </a:r>
            <a:r>
              <a:rPr lang="en-US" dirty="0"/>
              <a:t> In this phase, relevant data and information are collected to understand the situation better. This might involve research, data analysis, or consulting with experts.</a:t>
            </a:r>
          </a:p>
          <a:p>
            <a:pPr>
              <a:buFont typeface="+mj-lt"/>
              <a:buAutoNum type="arabicPeriod"/>
            </a:pPr>
            <a:r>
              <a:rPr lang="en-US" b="1" dirty="0"/>
              <a:t>Generating Alternatives:</a:t>
            </a:r>
            <a:r>
              <a:rPr lang="en-US" dirty="0"/>
              <a:t> Once information is gathered, various options or alternatives are brainstormed. This step involves creativity and critical thinking to come up with potential solutions or courses of action.</a:t>
            </a:r>
          </a:p>
          <a:p>
            <a:pPr marL="0" indent="0">
              <a:buNone/>
            </a:pPr>
            <a:endParaRPr lang="en-US" dirty="0"/>
          </a:p>
        </p:txBody>
      </p:sp>
    </p:spTree>
    <p:extLst>
      <p:ext uri="{BB962C8B-B14F-4D97-AF65-F5344CB8AC3E}">
        <p14:creationId xmlns:p14="http://schemas.microsoft.com/office/powerpoint/2010/main" val="3380617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99A7E-2610-8B4A-E497-491269762004}"/>
              </a:ext>
            </a:extLst>
          </p:cNvPr>
          <p:cNvSpPr>
            <a:spLocks noGrp="1"/>
          </p:cNvSpPr>
          <p:nvPr>
            <p:ph type="title"/>
          </p:nvPr>
        </p:nvSpPr>
        <p:spPr/>
        <p:txBody>
          <a:bodyPr/>
          <a:lstStyle/>
          <a:p>
            <a:r>
              <a:rPr lang="en-US" dirty="0"/>
              <a:t>Decision making process</a:t>
            </a:r>
          </a:p>
        </p:txBody>
      </p:sp>
      <p:sp>
        <p:nvSpPr>
          <p:cNvPr id="3" name="Content Placeholder 2">
            <a:extLst>
              <a:ext uri="{FF2B5EF4-FFF2-40B4-BE49-F238E27FC236}">
                <a16:creationId xmlns:a16="http://schemas.microsoft.com/office/drawing/2014/main" id="{7D95223F-B720-6E54-EB12-17750355A53E}"/>
              </a:ext>
            </a:extLst>
          </p:cNvPr>
          <p:cNvSpPr>
            <a:spLocks noGrp="1"/>
          </p:cNvSpPr>
          <p:nvPr>
            <p:ph idx="1"/>
          </p:nvPr>
        </p:nvSpPr>
        <p:spPr/>
        <p:txBody>
          <a:bodyPr>
            <a:normAutofit fontScale="85000" lnSpcReduction="20000"/>
          </a:bodyPr>
          <a:lstStyle/>
          <a:p>
            <a:pPr>
              <a:buFont typeface="+mj-lt"/>
              <a:buAutoNum type="arabicPeriod"/>
            </a:pPr>
            <a:r>
              <a:rPr lang="en-US" b="1" dirty="0"/>
              <a:t>Evaluating Alternatives:</a:t>
            </a:r>
            <a:r>
              <a:rPr lang="en-US" dirty="0"/>
              <a:t> Each alternative is carefully evaluated based on criteria such as feasibility, effectiveness, risks, and benefits. This step may involve weighing pros and cons, conducting cost-benefit analyses, or using decision-making models.</a:t>
            </a:r>
          </a:p>
          <a:p>
            <a:pPr>
              <a:buFont typeface="+mj-lt"/>
              <a:buAutoNum type="arabicPeriod"/>
            </a:pPr>
            <a:r>
              <a:rPr lang="en-US" b="1" dirty="0"/>
              <a:t>Making the Decision:</a:t>
            </a:r>
            <a:r>
              <a:rPr lang="en-US" dirty="0"/>
              <a:t> After evaluating the alternatives, a decision is made to choose the best course of action. This decision may be made by an individual or a group, depending on the context.</a:t>
            </a:r>
          </a:p>
          <a:p>
            <a:pPr>
              <a:buFont typeface="+mj-lt"/>
              <a:buAutoNum type="arabicPeriod"/>
            </a:pPr>
            <a:r>
              <a:rPr lang="en-US" b="1" dirty="0"/>
              <a:t>Implementing the Decision:</a:t>
            </a:r>
            <a:r>
              <a:rPr lang="en-US" dirty="0"/>
              <a:t> Once the decision is made, it needs to be put into action. This phase involves planning and executing the chosen course of action.</a:t>
            </a:r>
          </a:p>
          <a:p>
            <a:pPr>
              <a:buFont typeface="+mj-lt"/>
              <a:buAutoNum type="arabicPeriod"/>
            </a:pPr>
            <a:r>
              <a:rPr lang="en-US" b="1" dirty="0"/>
              <a:t>Evaluating the Outcome:</a:t>
            </a:r>
            <a:r>
              <a:rPr lang="en-US" dirty="0"/>
              <a:t> After implementation, the results of the decision are assessed to determine whether the desired outcomes were achieved. This step provides feedback that can be used to adjust future decisions or strategies.</a:t>
            </a:r>
          </a:p>
          <a:p>
            <a:pPr marL="0" indent="0">
              <a:buNone/>
            </a:pPr>
            <a:endParaRPr lang="en-US" dirty="0"/>
          </a:p>
        </p:txBody>
      </p:sp>
    </p:spTree>
    <p:extLst>
      <p:ext uri="{BB962C8B-B14F-4D97-AF65-F5344CB8AC3E}">
        <p14:creationId xmlns:p14="http://schemas.microsoft.com/office/powerpoint/2010/main" val="1255006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E861-6E9E-FDED-D652-AEA3E7955DF0}"/>
              </a:ext>
            </a:extLst>
          </p:cNvPr>
          <p:cNvSpPr>
            <a:spLocks noGrp="1"/>
          </p:cNvSpPr>
          <p:nvPr>
            <p:ph type="title"/>
          </p:nvPr>
        </p:nvSpPr>
        <p:spPr/>
        <p:txBody>
          <a:bodyPr/>
          <a:lstStyle/>
          <a:p>
            <a:r>
              <a:rPr lang="en-US" dirty="0"/>
              <a:t>Advantages - DSS</a:t>
            </a:r>
          </a:p>
        </p:txBody>
      </p:sp>
      <p:sp>
        <p:nvSpPr>
          <p:cNvPr id="3" name="Content Placeholder 2">
            <a:extLst>
              <a:ext uri="{FF2B5EF4-FFF2-40B4-BE49-F238E27FC236}">
                <a16:creationId xmlns:a16="http://schemas.microsoft.com/office/drawing/2014/main" id="{3AFDA8BF-B558-2142-3EE1-013506D8511C}"/>
              </a:ext>
            </a:extLst>
          </p:cNvPr>
          <p:cNvSpPr>
            <a:spLocks noGrp="1"/>
          </p:cNvSpPr>
          <p:nvPr>
            <p:ph idx="1"/>
          </p:nvPr>
        </p:nvSpPr>
        <p:spPr>
          <a:xfrm>
            <a:off x="0" y="1399032"/>
            <a:ext cx="12192000" cy="5394959"/>
          </a:xfrm>
        </p:spPr>
        <p:txBody>
          <a:bodyPr>
            <a:normAutofit fontScale="62500" lnSpcReduction="20000"/>
          </a:bodyPr>
          <a:lstStyle/>
          <a:p>
            <a:r>
              <a:rPr lang="en-US" dirty="0"/>
              <a:t>Decision Support Systems (DSS) offer numerous advantages:</a:t>
            </a:r>
          </a:p>
          <a:p>
            <a:pPr>
              <a:buFont typeface="+mj-lt"/>
              <a:buAutoNum type="arabicPeriod"/>
            </a:pPr>
            <a:r>
              <a:rPr lang="en-US" b="1" dirty="0"/>
              <a:t>Enhanced Decision-Making:</a:t>
            </a:r>
            <a:r>
              <a:rPr lang="en-US" dirty="0"/>
              <a:t> DSS provides decision-makers with timely and relevant information, enabling them to make better-informed and more effective decisions.</a:t>
            </a:r>
          </a:p>
          <a:p>
            <a:pPr>
              <a:buFont typeface="+mj-lt"/>
              <a:buAutoNum type="arabicPeriod"/>
            </a:pPr>
            <a:r>
              <a:rPr lang="en-US" b="1" dirty="0"/>
              <a:t>Improved Efficiency:</a:t>
            </a:r>
            <a:r>
              <a:rPr lang="en-US" dirty="0"/>
              <a:t> By automating data collection, analysis, and presentation, DSS streamlines the decision-making process, saving time and resources.</a:t>
            </a:r>
          </a:p>
          <a:p>
            <a:pPr>
              <a:buFont typeface="+mj-lt"/>
              <a:buAutoNum type="arabicPeriod"/>
            </a:pPr>
            <a:r>
              <a:rPr lang="en-US" b="1" dirty="0"/>
              <a:t>Integration of Data:</a:t>
            </a:r>
            <a:r>
              <a:rPr lang="en-US" dirty="0"/>
              <a:t> DSS can integrate data from various sources and formats, providing a comprehensive view of the situation and facilitating more holistic decision-making.</a:t>
            </a:r>
          </a:p>
          <a:p>
            <a:pPr>
              <a:buFont typeface="+mj-lt"/>
              <a:buAutoNum type="arabicPeriod"/>
            </a:pPr>
            <a:r>
              <a:rPr lang="en-US" b="1" dirty="0"/>
              <a:t>Scenario Analysis:</a:t>
            </a:r>
            <a:r>
              <a:rPr lang="en-US" dirty="0"/>
              <a:t> DSS allows decision-makers to simulate different scenarios and assess the potential outcomes of various decisions, helping them choose the most favorable course of action.</a:t>
            </a:r>
          </a:p>
          <a:p>
            <a:pPr>
              <a:buFont typeface="+mj-lt"/>
              <a:buAutoNum type="arabicPeriod"/>
            </a:pPr>
            <a:r>
              <a:rPr lang="en-US" b="1" dirty="0"/>
              <a:t>Support for Complex Decisions:</a:t>
            </a:r>
            <a:r>
              <a:rPr lang="en-US" dirty="0"/>
              <a:t> In situations where decisions involve numerous variables and factors, DSS can handle complexity and uncertainty, assisting decision-makers in navigating intricate decision landscapes.</a:t>
            </a:r>
          </a:p>
          <a:p>
            <a:pPr>
              <a:buFont typeface="+mj-lt"/>
              <a:buAutoNum type="arabicPeriod"/>
            </a:pPr>
            <a:r>
              <a:rPr lang="en-US" b="1" dirty="0"/>
              <a:t>Customization:</a:t>
            </a:r>
            <a:r>
              <a:rPr lang="en-US" dirty="0"/>
              <a:t> DSS can be tailored to the specific needs and preferences of individual users or decision-making contexts, ensuring that the information and analyses provided are relevant and meaningful.</a:t>
            </a:r>
          </a:p>
          <a:p>
            <a:pPr>
              <a:buFont typeface="+mj-lt"/>
              <a:buAutoNum type="arabicPeriod"/>
            </a:pPr>
            <a:r>
              <a:rPr lang="en-US" b="1" dirty="0"/>
              <a:t>Real-Time Insights:</a:t>
            </a:r>
            <a:r>
              <a:rPr lang="en-US" dirty="0"/>
              <a:t> Some DSS are capable of providing real-time data and analysis, allowing decision-makers to respond promptly to changing conditions and emerging opportunities or threats.</a:t>
            </a:r>
          </a:p>
          <a:p>
            <a:pPr>
              <a:buFont typeface="+mj-lt"/>
              <a:buAutoNum type="arabicPeriod"/>
            </a:pPr>
            <a:r>
              <a:rPr lang="en-US" b="1" dirty="0"/>
              <a:t>Collaboration:</a:t>
            </a:r>
            <a:r>
              <a:rPr lang="en-US" dirty="0"/>
              <a:t> DSS can facilitate collaboration and communication among decision-makers and stakeholders, enabling them to share insights, discuss options, and collectively arrive at decisions.</a:t>
            </a:r>
          </a:p>
          <a:p>
            <a:pPr>
              <a:buFont typeface="+mj-lt"/>
              <a:buAutoNum type="arabicPeriod"/>
            </a:pPr>
            <a:r>
              <a:rPr lang="en-US" b="1" dirty="0"/>
              <a:t>Risk Management:</a:t>
            </a:r>
            <a:r>
              <a:rPr lang="en-US" dirty="0"/>
              <a:t> DSS can help identify and assess risks associated with different decision options, allowing decision-makers to mitigate potential negative consequences.</a:t>
            </a:r>
          </a:p>
          <a:p>
            <a:pPr>
              <a:buFont typeface="+mj-lt"/>
              <a:buAutoNum type="arabicPeriod"/>
            </a:pPr>
            <a:r>
              <a:rPr lang="en-US" b="1" dirty="0"/>
              <a:t>Strategic Advantage:</a:t>
            </a:r>
            <a:r>
              <a:rPr lang="en-US" dirty="0"/>
              <a:t> Organizations that effectively utilize DSS can gain a strategic advantage by making more informed and timely decisions, leading to improved performance and competitiveness.</a:t>
            </a:r>
          </a:p>
          <a:p>
            <a:pPr marL="0" indent="0">
              <a:buNone/>
            </a:pPr>
            <a:endParaRPr lang="en-US" dirty="0"/>
          </a:p>
        </p:txBody>
      </p:sp>
    </p:spTree>
    <p:extLst>
      <p:ext uri="{BB962C8B-B14F-4D97-AF65-F5344CB8AC3E}">
        <p14:creationId xmlns:p14="http://schemas.microsoft.com/office/powerpoint/2010/main" val="4149772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558</TotalTime>
  <Words>6036</Words>
  <Application>Microsoft Office PowerPoint</Application>
  <PresentationFormat>Widescreen</PresentationFormat>
  <Paragraphs>422</Paragraphs>
  <Slides>67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67</vt:i4>
      </vt:variant>
    </vt:vector>
  </HeadingPairs>
  <TitlesOfParts>
    <vt:vector size="75" baseType="lpstr">
      <vt:lpstr>Aptos</vt:lpstr>
      <vt:lpstr>Aptos Display</vt:lpstr>
      <vt:lpstr>Arial</vt:lpstr>
      <vt:lpstr>erdana</vt:lpstr>
      <vt:lpstr>inter-bold</vt:lpstr>
      <vt:lpstr>inter-regular</vt:lpstr>
      <vt:lpstr>Nunito</vt:lpstr>
      <vt:lpstr>Office Theme</vt:lpstr>
      <vt:lpstr>Decision support system</vt:lpstr>
      <vt:lpstr>DSS types of decisions – Structured decisions</vt:lpstr>
      <vt:lpstr>DSS types of decisions – Structured decisions</vt:lpstr>
      <vt:lpstr>DSS types of decisions – Semistructured decisions</vt:lpstr>
      <vt:lpstr>Category - DSS</vt:lpstr>
      <vt:lpstr>PowerPoint Presentation</vt:lpstr>
      <vt:lpstr>Decision making process</vt:lpstr>
      <vt:lpstr>Decision making process</vt:lpstr>
      <vt:lpstr>Advantages - DSS</vt:lpstr>
      <vt:lpstr>Disadvantages - DSS</vt:lpstr>
      <vt:lpstr>Disadvantages - DSS</vt:lpstr>
      <vt:lpstr>Components - DSS</vt:lpstr>
      <vt:lpstr>Components - DSS</vt:lpstr>
      <vt:lpstr>Components - DSS</vt:lpstr>
      <vt:lpstr>Components - DSS</vt:lpstr>
      <vt:lpstr>Types of Decision Support System</vt:lpstr>
      <vt:lpstr>Types of Decision Support System</vt:lpstr>
      <vt:lpstr>Types of Decision Support System</vt:lpstr>
      <vt:lpstr>Types of Decision Support System</vt:lpstr>
      <vt:lpstr>Types of Decision Support System</vt:lpstr>
      <vt:lpstr>Where to use DSS?</vt:lpstr>
      <vt:lpstr>Where to use DSS?</vt:lpstr>
      <vt:lpstr>PowerPoint Presentation</vt:lpstr>
      <vt:lpstr>PowerPoint Presentation</vt:lpstr>
      <vt:lpstr>Behavioral Model</vt:lpstr>
      <vt:lpstr>PowerPoint Presentation</vt:lpstr>
      <vt:lpstr>PowerPoint Presentation</vt:lpstr>
      <vt:lpstr>Group decision support system (GDSS)</vt:lpstr>
      <vt:lpstr>Group decision support system (GDSS)</vt:lpstr>
      <vt:lpstr>PowerPoint Presentation</vt:lpstr>
      <vt:lpstr>PowerPoint Presentation</vt:lpstr>
      <vt:lpstr>PowerPoint Presentation</vt:lpstr>
      <vt:lpstr>PowerPoint Presentation</vt:lpstr>
      <vt:lpstr>PowerPoint Presentation</vt:lpstr>
      <vt:lpstr>Advantages of GDSS</vt:lpstr>
      <vt:lpstr>Disadvantages of GDSS</vt:lpstr>
      <vt:lpstr>Enterprise decision support system = EDSS</vt:lpstr>
      <vt:lpstr>Components - EDSS</vt:lpstr>
      <vt:lpstr>PowerPoint Presentation</vt:lpstr>
      <vt:lpstr>Executive decision support system</vt:lpstr>
      <vt:lpstr>PowerPoint Presentation</vt:lpstr>
      <vt:lpstr>PowerPoint Presentation</vt:lpstr>
      <vt:lpstr>PowerPoint Presentation</vt:lpstr>
      <vt:lpstr>PowerPoint Presentation</vt:lpstr>
      <vt:lpstr>PowerPoint Presentation</vt:lpstr>
      <vt:lpstr>Data , information , knowledge, wisdom</vt:lpstr>
      <vt:lpstr>Data , information , knowledge, wisdom</vt:lpstr>
      <vt:lpstr>PowerPoint Presentation</vt:lpstr>
      <vt:lpstr>Knowledge – in depth</vt:lpstr>
      <vt:lpstr>Knowledge Management</vt:lpstr>
      <vt:lpstr>Knowledge managment</vt:lpstr>
      <vt:lpstr>Knowledge managment</vt:lpstr>
      <vt:lpstr>Example of the Knowledge Management Cycle in a Software Development Company</vt:lpstr>
      <vt:lpstr>PowerPoint Presentation</vt:lpstr>
      <vt:lpstr>Knowledge based expert system</vt:lpstr>
      <vt:lpstr>PowerPoint Presentation</vt:lpstr>
      <vt:lpstr>Knowledge based expert system</vt:lpstr>
      <vt:lpstr>Expert System</vt:lpstr>
      <vt:lpstr>PowerPoint Presentation</vt:lpstr>
      <vt:lpstr>PowerPoint Presentation</vt:lpstr>
      <vt:lpstr>PowerPoint Presentation</vt:lpstr>
      <vt:lpstr>Participants in the development of Expert System </vt:lpstr>
      <vt:lpstr>PowerPoint Presentation</vt:lpstr>
      <vt:lpstr>Expert System architecture</vt:lpstr>
      <vt:lpstr>Characteristics of an Expert System :  </vt:lpstr>
      <vt:lpstr>Limitations :  </vt:lpstr>
      <vt:lpstr>Adv/disadv – Expert System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Surendra Kc</dc:creator>
  <cp:lastModifiedBy>Surendra Kc</cp:lastModifiedBy>
  <cp:revision>35</cp:revision>
  <dcterms:created xsi:type="dcterms:W3CDTF">2024-06-10T06:05:11Z</dcterms:created>
  <dcterms:modified xsi:type="dcterms:W3CDTF">2024-06-19T04:55:44Z</dcterms:modified>
</cp:coreProperties>
</file>

<file path=docProps/thumbnail.jpeg>
</file>